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954" r:id="rId2"/>
  </p:sldMasterIdLst>
  <p:notesMasterIdLst>
    <p:notesMasterId r:id="rId14"/>
  </p:notesMasterIdLst>
  <p:sldIdLst>
    <p:sldId id="400" r:id="rId3"/>
    <p:sldId id="657" r:id="rId4"/>
    <p:sldId id="649" r:id="rId5"/>
    <p:sldId id="653" r:id="rId6"/>
    <p:sldId id="646" r:id="rId7"/>
    <p:sldId id="656" r:id="rId8"/>
    <p:sldId id="655" r:id="rId9"/>
    <p:sldId id="651" r:id="rId10"/>
    <p:sldId id="650" r:id="rId11"/>
    <p:sldId id="648" r:id="rId12"/>
    <p:sldId id="615" r:id="rId13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B36"/>
    <a:srgbClr val="008000"/>
    <a:srgbClr val="982C3B"/>
    <a:srgbClr val="C7E5BD"/>
    <a:srgbClr val="5C5C5C"/>
    <a:srgbClr val="0070C0"/>
    <a:srgbClr val="006600"/>
    <a:srgbClr val="ECF1F8"/>
    <a:srgbClr val="D0D8E8"/>
    <a:srgbClr val="E5F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5972" autoAdjust="0"/>
  </p:normalViewPr>
  <p:slideViewPr>
    <p:cSldViewPr snapToGrid="0">
      <p:cViewPr varScale="1">
        <p:scale>
          <a:sx n="69" d="100"/>
          <a:sy n="69" d="100"/>
        </p:scale>
        <p:origin x="61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49121517714947E-2"/>
          <c:y val="0.17499370800961406"/>
          <c:w val="0.93830175696457008"/>
          <c:h val="0.63111765359404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0.12620095166337936"/>
                  <c:y val="-7.33965897314848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39ч.40 </a:t>
                    </a:r>
                    <a:r>
                      <a:rPr lang="ru-RU" dirty="0"/>
                      <a:t>минут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DF-4A5C-A6DB-0A8E82E5C986}"/>
                </c:ext>
              </c:extLst>
            </c:dLbl>
            <c:dLbl>
              <c:idx val="1"/>
              <c:layout>
                <c:manualLayout>
                  <c:x val="0.10656969251574255"/>
                  <c:y val="-5.2753437665815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16ч.40мин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1DF-4A5C-A6DB-0A8E82E5C9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DF-4A5C-A6DB-0A8E82E5C9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6944384"/>
        <c:axId val="126976000"/>
      </c:barChart>
      <c:catAx>
        <c:axId val="12694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26976000"/>
        <c:crosses val="autoZero"/>
        <c:auto val="1"/>
        <c:lblAlgn val="ctr"/>
        <c:lblOffset val="100"/>
        <c:noMultiLvlLbl val="0"/>
      </c:catAx>
      <c:valAx>
        <c:axId val="12697600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26944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ECDD1C74-BCE0-4720-BB4D-1C776D0BAC74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8852"/>
          </a:xfrm>
          <a:prstGeom prst="rect">
            <a:avLst/>
          </a:prstGeom>
        </p:spPr>
        <p:txBody>
          <a:bodyPr vert="horz" lIns="91585" tIns="45792" rIns="91585" bIns="457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7" y="1"/>
            <a:ext cx="2951163" cy="498852"/>
          </a:xfrm>
          <a:prstGeom prst="rect">
            <a:avLst/>
          </a:prstGeom>
        </p:spPr>
        <p:txBody>
          <a:bodyPr vert="horz" lIns="91585" tIns="45792" rIns="91585" bIns="45792" rtlCol="0"/>
          <a:lstStyle>
            <a:lvl1pPr algn="r">
              <a:defRPr sz="1200"/>
            </a:lvl1pPr>
          </a:lstStyle>
          <a:p>
            <a:fld id="{058A8E1E-CCCF-4070-8344-0C59D75E872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4600"/>
            <a:ext cx="596265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5" tIns="45792" rIns="91585" bIns="457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3"/>
            <a:ext cx="5448300" cy="3914865"/>
          </a:xfrm>
          <a:prstGeom prst="rect">
            <a:avLst/>
          </a:prstGeom>
        </p:spPr>
        <p:txBody>
          <a:bodyPr vert="horz" lIns="91585" tIns="45792" rIns="91585" bIns="4579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1163" cy="498851"/>
          </a:xfrm>
          <a:prstGeom prst="rect">
            <a:avLst/>
          </a:prstGeom>
        </p:spPr>
        <p:txBody>
          <a:bodyPr vert="horz" lIns="91585" tIns="45792" rIns="91585" bIns="457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7" y="9443663"/>
            <a:ext cx="2951163" cy="498851"/>
          </a:xfrm>
          <a:prstGeom prst="rect">
            <a:avLst/>
          </a:prstGeom>
        </p:spPr>
        <p:txBody>
          <a:bodyPr vert="horz" lIns="91585" tIns="45792" rIns="91585" bIns="45792" rtlCol="0" anchor="b"/>
          <a:lstStyle>
            <a:lvl1pPr algn="r">
              <a:defRPr sz="1200"/>
            </a:lvl1pPr>
          </a:lstStyle>
          <a:p>
            <a:fld id="{834C5BE9-E9D7-42B0-A4D7-1E4D4A23E6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7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FFB1-305F-400C-A150-84EC20CC48B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0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2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inobrkuban.ru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7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8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503712" y="836712"/>
            <a:ext cx="67207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данные 15"/>
          <p:cNvSpPr/>
          <p:nvPr userDrawn="1"/>
        </p:nvSpPr>
        <p:spPr>
          <a:xfrm>
            <a:off x="410232" y="32042"/>
            <a:ext cx="1392832" cy="1165081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17" name="Блок-схема: данные 16"/>
          <p:cNvSpPr/>
          <p:nvPr userDrawn="1"/>
        </p:nvSpPr>
        <p:spPr>
          <a:xfrm>
            <a:off x="-1355" y="32039"/>
            <a:ext cx="1108000" cy="718264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18" name="Блок-схема: данные 17"/>
          <p:cNvSpPr/>
          <p:nvPr userDrawn="1"/>
        </p:nvSpPr>
        <p:spPr>
          <a:xfrm>
            <a:off x="10157048" y="6539746"/>
            <a:ext cx="2034956" cy="318254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19" name="Блок-схема: данные 18"/>
          <p:cNvSpPr/>
          <p:nvPr userDrawn="1"/>
        </p:nvSpPr>
        <p:spPr>
          <a:xfrm>
            <a:off x="10045492" y="6453336"/>
            <a:ext cx="920526" cy="404664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20" name="Блок-схема: данные 19"/>
          <p:cNvSpPr/>
          <p:nvPr userDrawn="1"/>
        </p:nvSpPr>
        <p:spPr>
          <a:xfrm>
            <a:off x="1488470" y="32039"/>
            <a:ext cx="690808" cy="718264"/>
          </a:xfrm>
          <a:prstGeom prst="flowChartInputOutput">
            <a:avLst/>
          </a:prstGeom>
          <a:solidFill>
            <a:srgbClr val="4F81B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22" name="Блок-схема: данные 21"/>
          <p:cNvSpPr/>
          <p:nvPr userDrawn="1"/>
        </p:nvSpPr>
        <p:spPr>
          <a:xfrm>
            <a:off x="9840418" y="19853"/>
            <a:ext cx="1679510" cy="816859"/>
          </a:xfrm>
          <a:prstGeom prst="flowChartInputOutput">
            <a:avLst/>
          </a:prstGeom>
          <a:solidFill>
            <a:srgbClr val="4F81B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23" name="Блок-схема: данные 22"/>
          <p:cNvSpPr/>
          <p:nvPr userDrawn="1"/>
        </p:nvSpPr>
        <p:spPr>
          <a:xfrm>
            <a:off x="10357986" y="5429"/>
            <a:ext cx="1594667" cy="1004106"/>
          </a:xfrm>
          <a:prstGeom prst="flowChartInputOutput">
            <a:avLst/>
          </a:prstGeom>
          <a:solidFill>
            <a:srgbClr val="4F81B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4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7186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" y="19853"/>
            <a:ext cx="12172493" cy="682717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defTabSz="91418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3"/>
            <a:ext cx="9144000" cy="990600"/>
          </a:xfrm>
        </p:spPr>
        <p:txBody>
          <a:bodyPr anchor="t" anchorCtr="0"/>
          <a:lstStyle>
            <a:lvl1pPr algn="r">
              <a:defRPr sz="3199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091" indent="0" algn="ctr">
              <a:buNone/>
            </a:lvl2pPr>
            <a:lvl3pPr marL="914180" indent="0" algn="ctr">
              <a:buNone/>
            </a:lvl3pPr>
            <a:lvl4pPr marL="1371271" indent="0" algn="ctr">
              <a:buNone/>
            </a:lvl4pPr>
            <a:lvl5pPr marL="1828361" indent="0" algn="ctr">
              <a:buNone/>
            </a:lvl5pPr>
            <a:lvl6pPr marL="2285452" indent="0" algn="ctr">
              <a:buNone/>
            </a:lvl6pPr>
            <a:lvl7pPr marL="2742541" indent="0" algn="ctr">
              <a:buNone/>
            </a:lvl7pPr>
            <a:lvl8pPr marL="3199632" indent="0" algn="ctr">
              <a:buNone/>
            </a:lvl8pPr>
            <a:lvl9pPr marL="3656723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2" y="6355083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02.02.2022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7" y="6355083"/>
            <a:ext cx="4632960" cy="365760"/>
          </a:xfrm>
        </p:spPr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3"/>
            <a:ext cx="1625600" cy="365760"/>
          </a:xfrm>
        </p:spPr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2204865"/>
            <a:ext cx="9753600" cy="272337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8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19201" y="5048254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8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2204865"/>
            <a:ext cx="304800" cy="2723371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8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4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8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5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defTabSz="91418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02.02.2022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0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5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1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1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0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56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5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4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1" y="152401"/>
            <a:ext cx="10972800" cy="990600"/>
          </a:xfrm>
          <a:prstGeom prst="rect">
            <a:avLst/>
          </a:prstGeom>
        </p:spPr>
        <p:txBody>
          <a:bodyPr vert="horz" lIns="91432" tIns="45717" rIns="91432" bIns="45717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1" y="1219203"/>
            <a:ext cx="10972800" cy="4910328"/>
          </a:xfrm>
          <a:prstGeom prst="rect">
            <a:avLst/>
          </a:prstGeom>
        </p:spPr>
        <p:txBody>
          <a:bodyPr vert="horz" lIns="91432" tIns="45717" rIns="91432" bIns="45717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3" y="6356353"/>
            <a:ext cx="3052064" cy="36576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180"/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 defTabSz="914180"/>
              <a:t>02.02.2022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3"/>
            <a:ext cx="4673600" cy="36576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180"/>
            <a:endParaRPr lang="ru-RU">
              <a:solidFill>
                <a:srgbClr val="1F497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3"/>
            <a:ext cx="2641600" cy="36576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180"/>
            <a:fld id="{87FE6D9D-2A0B-43B8-A1C3-81968A25D6EC}" type="slidenum">
              <a:rPr lang="ru-RU" smtClean="0">
                <a:solidFill>
                  <a:srgbClr val="1F497D"/>
                </a:solidFill>
              </a:rPr>
              <a:pPr defTabSz="914180"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1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199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255" indent="-274255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599" kern="1200">
          <a:solidFill>
            <a:schemeClr val="tx1"/>
          </a:solidFill>
          <a:latin typeface="+mn-lt"/>
          <a:ea typeface="+mn-ea"/>
          <a:cs typeface="+mn-cs"/>
        </a:defRPr>
      </a:lvl1pPr>
      <a:lvl2pPr marL="548508" indent="-274255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762" indent="-228545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017" indent="-228545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71" indent="-228545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526" indent="-18283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361" indent="-18283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197" indent="-18283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033" indent="-18283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\Мероприятия\2018-12-21 Совещание с замглавами\Заставка (Full HD)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69"/>
            <a:ext cx="12524874" cy="68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3001323" y="4724844"/>
            <a:ext cx="9174035" cy="11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1" tIns="45706" rIns="431862" bIns="45706" anchor="ctr"/>
          <a:lstStyle/>
          <a:p>
            <a:pPr algn="r" defTabSz="914180">
              <a:defRPr/>
            </a:pPr>
            <a:endParaRPr lang="ru-RU" sz="2000" b="1" kern="0" dirty="0">
              <a:solidFill>
                <a:srgbClr val="4F81BD">
                  <a:lumMod val="75000"/>
                </a:srgbClr>
              </a:solidFill>
              <a:cs typeface="Arial"/>
            </a:endParaRPr>
          </a:p>
        </p:txBody>
      </p:sp>
      <p:sp>
        <p:nvSpPr>
          <p:cNvPr id="36" name="Заголовок 8"/>
          <p:cNvSpPr txBox="1">
            <a:spLocks/>
          </p:cNvSpPr>
          <p:nvPr/>
        </p:nvSpPr>
        <p:spPr>
          <a:xfrm>
            <a:off x="5415379" y="6066010"/>
            <a:ext cx="1837677" cy="509954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Ейский</a:t>
            </a: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район</a:t>
            </a:r>
            <a:endParaRPr lang="ru-RU" sz="16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695" y="2187340"/>
            <a:ext cx="796490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Оптимизация процесса организации информирования  </a:t>
            </a:r>
            <a:r>
              <a:rPr lang="ru-RU" sz="3400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классных  </a:t>
            </a:r>
            <a:r>
              <a:rPr lang="ru-RU" sz="3400" b="1" dirty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руководителей  </a:t>
            </a:r>
            <a:r>
              <a:rPr lang="ru-RU" sz="3400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и  </a:t>
            </a:r>
            <a:r>
              <a:rPr lang="ru-RU" sz="3400" b="1" dirty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воспитателей  посредством  </a:t>
            </a:r>
            <a:r>
              <a:rPr lang="ru-RU" sz="3400" b="1" dirty="0" err="1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канбан</a:t>
            </a:r>
            <a:r>
              <a:rPr lang="ru-RU" sz="3400" b="1" dirty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-доски</a:t>
            </a:r>
          </a:p>
          <a:p>
            <a:r>
              <a:rPr lang="ru-RU" sz="3600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 </a:t>
            </a:r>
            <a:endParaRPr lang="ru-RU" sz="36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702718" y="300454"/>
            <a:ext cx="0" cy="875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097230" y="4470529"/>
            <a:ext cx="6239407" cy="1269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7" rIns="431962" bIns="45717" anchor="ctr"/>
          <a:lstStyle/>
          <a:p>
            <a:pPr algn="ctr"/>
            <a:endParaRPr lang="ru-RU" sz="2000" b="1" dirty="0"/>
          </a:p>
        </p:txBody>
      </p:sp>
      <p:pic>
        <p:nvPicPr>
          <p:cNvPr id="10" name="Picture 4" descr="ГербКубани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75003" y="217707"/>
            <a:ext cx="1368000" cy="1452711"/>
          </a:xfrm>
          <a:prstGeom prst="rect">
            <a:avLst/>
          </a:prstGeom>
          <a:noFill/>
          <a:ln>
            <a:noFill/>
          </a:ln>
          <a:effectLst>
            <a:outerShdw blurRad="101600" dir="4080000" sx="108000" sy="108000" algn="tl" rotWithShape="0">
              <a:prstClr val="black">
                <a:alpha val="49000"/>
              </a:prst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705" y="217707"/>
            <a:ext cx="14700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13622" y="4642128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Автор 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Futura PT Light"/>
                <a:cs typeface="Times New Roman" panose="02020603050405020304" pitchFamily="18" charset="0"/>
              </a:rPr>
              <a:t>ГКОУ КК школа-интернат  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Futura PT Light"/>
                <a:cs typeface="Times New Roman" panose="02020603050405020304" pitchFamily="18" charset="0"/>
              </a:rPr>
              <a:t>с. Воронцовка</a:t>
            </a:r>
          </a:p>
        </p:txBody>
      </p:sp>
    </p:spTree>
    <p:extLst>
      <p:ext uri="{BB962C8B-B14F-4D97-AF65-F5344CB8AC3E}">
        <p14:creationId xmlns:p14="http://schemas.microsoft.com/office/powerpoint/2010/main" val="1154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825421" y="676102"/>
            <a:ext cx="11528279" cy="460375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Разработанные стандарты по внедренным улучшениям </a:t>
            </a:r>
            <a:b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</a:br>
            <a:r>
              <a:rPr lang="ru-RU" sz="2000" dirty="0">
                <a:solidFill>
                  <a:srgbClr val="3B4555"/>
                </a:solidFill>
                <a:latin typeface="Futura PT Bold" panose="020B0902020204020203" pitchFamily="34" charset="-52"/>
              </a:rPr>
              <a:t/>
            </a:r>
            <a:br>
              <a:rPr lang="ru-RU" sz="2000" dirty="0">
                <a:solidFill>
                  <a:srgbClr val="3B4555"/>
                </a:solidFill>
                <a:latin typeface="Futura PT Bold" panose="020B0902020204020203" pitchFamily="34" charset="-52"/>
              </a:rPr>
            </a:br>
            <a:endParaRPr lang="ru-RU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3175" y="1476375"/>
            <a:ext cx="740092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1.Положение «</a:t>
            </a:r>
            <a:r>
              <a:rPr lang="ru-RU" sz="3200" b="1" dirty="0"/>
              <a:t>Об использовании  доски  </a:t>
            </a:r>
            <a:r>
              <a:rPr lang="ru-RU" sz="3200" b="1" dirty="0" smtClean="0"/>
              <a:t>задач (</a:t>
            </a:r>
            <a:r>
              <a:rPr lang="ru-RU" sz="3200" b="1" dirty="0" err="1"/>
              <a:t>канбан</a:t>
            </a:r>
            <a:r>
              <a:rPr lang="ru-RU" sz="3200" b="1" dirty="0"/>
              <a:t>-доски) для </a:t>
            </a:r>
            <a:r>
              <a:rPr lang="ru-RU" sz="3200" b="1" dirty="0" smtClean="0"/>
              <a:t>эффективного </a:t>
            </a:r>
            <a:r>
              <a:rPr lang="ru-RU" sz="3200" b="1" dirty="0"/>
              <a:t>взаимодействия педагогов школы-интерната</a:t>
            </a:r>
            <a:r>
              <a:rPr lang="ru-RU" sz="3200" b="1" dirty="0" smtClean="0"/>
              <a:t>».</a:t>
            </a:r>
            <a:endParaRPr lang="ru-RU" sz="3200" b="1" dirty="0"/>
          </a:p>
          <a:p>
            <a:r>
              <a:rPr lang="ru-RU" sz="3200" b="1" dirty="0" smtClean="0"/>
              <a:t>2.Разработаны </a:t>
            </a:r>
            <a:r>
              <a:rPr lang="ru-RU" sz="3200" b="1" dirty="0"/>
              <a:t>шаблоны  </a:t>
            </a:r>
            <a:r>
              <a:rPr lang="ru-RU" sz="3200" b="1" dirty="0" smtClean="0"/>
              <a:t>доски  задач  для   классных  руководителей, воспитателей.</a:t>
            </a:r>
          </a:p>
          <a:p>
            <a:r>
              <a:rPr lang="ru-RU" sz="3200" b="1" dirty="0" smtClean="0"/>
              <a:t>3. Алгоритм  взаимодействия  между  педагогами  при  обмене  информацией внутри   учреждения.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4632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22000" t="9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9129" y="2903888"/>
            <a:ext cx="6741311" cy="627373"/>
          </a:xfrm>
          <a:prstGeom prst="rect">
            <a:avLst/>
          </a:prstGeom>
        </p:spPr>
        <p:txBody>
          <a:bodyPr wrap="none" lIns="87905" tIns="43953" rIns="87905" bIns="43953">
            <a:spAutoFit/>
          </a:bodyPr>
          <a:lstStyle/>
          <a:p>
            <a:pPr algn="ctr"/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3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>
          <a:xfrm>
            <a:off x="4856086" y="6225808"/>
            <a:ext cx="1837677" cy="509954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</a:t>
            </a:r>
            <a:endParaRPr lang="ru-RU" sz="16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3B4555"/>
                </a:solidFill>
                <a:latin typeface="Futura PT Bold" panose="020B0902020204020203" pitchFamily="34" charset="-52"/>
              </a:rPr>
              <a:t>Паспорт </a:t>
            </a:r>
            <a:r>
              <a:rPr lang="ru-RU" sz="31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проекта</a:t>
            </a:r>
            <a:r>
              <a:rPr lang="ru-RU" sz="3600" dirty="0">
                <a:solidFill>
                  <a:srgbClr val="3B4555"/>
                </a:solidFill>
                <a:latin typeface="Futura PT Bold" panose="020B0902020204020203" pitchFamily="34" charset="-52"/>
              </a:rPr>
              <a:t/>
            </a:r>
            <a:br>
              <a:rPr lang="ru-RU" sz="3600" dirty="0">
                <a:solidFill>
                  <a:srgbClr val="3B4555"/>
                </a:solidFill>
                <a:latin typeface="Futura PT Bold" panose="020B0902020204020203" pitchFamily="34" charset="-52"/>
              </a:rPr>
            </a:br>
            <a:r>
              <a:rPr lang="ru-RU" sz="20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«Оптимизация </a:t>
            </a:r>
            <a:r>
              <a:rPr lang="ru-RU" sz="2000" dirty="0">
                <a:solidFill>
                  <a:srgbClr val="3B4555"/>
                </a:solidFill>
                <a:latin typeface="Futura PT Bold" panose="020B0902020204020203" pitchFamily="34" charset="-52"/>
              </a:rPr>
              <a:t>процесса организации информирования  классных  руководителей  и  воспитателей  посредством  </a:t>
            </a:r>
            <a:r>
              <a:rPr lang="ru-RU" sz="2000" dirty="0" err="1">
                <a:solidFill>
                  <a:srgbClr val="3B4555"/>
                </a:solidFill>
                <a:latin typeface="Futura PT Bold" panose="020B0902020204020203" pitchFamily="34" charset="-52"/>
              </a:rPr>
              <a:t>канбан</a:t>
            </a:r>
            <a:r>
              <a:rPr lang="ru-RU" sz="2000" dirty="0">
                <a:solidFill>
                  <a:srgbClr val="3B4555"/>
                </a:solidFill>
                <a:latin typeface="Futura PT Bold" panose="020B0902020204020203" pitchFamily="34" charset="-52"/>
              </a:rPr>
              <a:t>-доски»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42108"/>
            <a:ext cx="9130144" cy="55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16517"/>
            <a:ext cx="10753195" cy="83384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Команда проекта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17" y="1304520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38F6DC-0138-442D-9597-2AC0C997F372}"/>
              </a:ext>
            </a:extLst>
          </p:cNvPr>
          <p:cNvSpPr/>
          <p:nvPr/>
        </p:nvSpPr>
        <p:spPr>
          <a:xfrm>
            <a:off x="3897222" y="1360583"/>
            <a:ext cx="6034305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>
                <a:ln w="6350">
                  <a:solidFill>
                    <a:schemeClr val="tx1"/>
                  </a:solidFill>
                </a:ln>
                <a:latin typeface="Futura PT"/>
              </a:rPr>
              <a:t>Моряхина</a:t>
            </a:r>
            <a:r>
              <a:rPr lang="ru-RU" sz="1600" dirty="0">
                <a:ln w="6350">
                  <a:solidFill>
                    <a:schemeClr val="tx1"/>
                  </a:solidFill>
                </a:ln>
                <a:latin typeface="Futura PT"/>
              </a:rPr>
              <a:t>  Светлана   Васильевна, заместитель  директора  по  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  <a:latin typeface="Futura PT"/>
              </a:rPr>
              <a:t>ВР 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</a:rPr>
              <a:t>– </a:t>
            </a:r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РУКОВОДИТЕЛЬ ПРОЕКТА  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41150CC2-8DED-468E-9992-2A1C0916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5" y="255264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41150CC2-8DED-468E-9992-2A1C0916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5" y="4388988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8897855-5A0B-4817-AA28-4CBD3D1BF2CF}"/>
              </a:ext>
            </a:extLst>
          </p:cNvPr>
          <p:cNvSpPr/>
          <p:nvPr/>
        </p:nvSpPr>
        <p:spPr>
          <a:xfrm>
            <a:off x="2380477" y="2613197"/>
            <a:ext cx="3782860" cy="431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Подъемова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  Г.С.</a:t>
            </a:r>
            <a:r>
              <a:rPr lang="ru-RU" sz="16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-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 заместитель  директора  по  УР</a:t>
            </a:r>
            <a:endParaRPr lang="ru-RU" sz="16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Futura PT Ligh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8897855-5A0B-4817-AA28-4CBD3D1BF2CF}"/>
              </a:ext>
            </a:extLst>
          </p:cNvPr>
          <p:cNvSpPr/>
          <p:nvPr/>
        </p:nvSpPr>
        <p:spPr>
          <a:xfrm>
            <a:off x="7665411" y="2613197"/>
            <a:ext cx="3782860" cy="431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Вихлянцева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  С.Ю.- руководитель  МО классных  руководителей  и воспитателей</a:t>
            </a:r>
            <a:endParaRPr lang="ru-RU" sz="16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Futura PT Light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8897855-5A0B-4817-AA28-4CBD3D1BF2CF}"/>
              </a:ext>
            </a:extLst>
          </p:cNvPr>
          <p:cNvSpPr/>
          <p:nvPr/>
        </p:nvSpPr>
        <p:spPr>
          <a:xfrm>
            <a:off x="2380477" y="4510097"/>
            <a:ext cx="3782860" cy="431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Переходюк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  А.Б.</a:t>
            </a:r>
            <a:r>
              <a:rPr lang="ru-RU" sz="16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-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 социальный  педагог</a:t>
            </a:r>
            <a:endParaRPr lang="ru-RU" sz="16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Futura PT Light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8897855-5A0B-4817-AA28-4CBD3D1BF2CF}"/>
              </a:ext>
            </a:extLst>
          </p:cNvPr>
          <p:cNvSpPr/>
          <p:nvPr/>
        </p:nvSpPr>
        <p:spPr>
          <a:xfrm>
            <a:off x="7665411" y="4449542"/>
            <a:ext cx="3782860" cy="431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Посягина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 Е.Г.-педагог-психолог</a:t>
            </a:r>
            <a:endParaRPr lang="ru-RU" sz="16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Futura PT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94" y="2551311"/>
            <a:ext cx="55403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93" y="4387656"/>
            <a:ext cx="55403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1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195" y="-194972"/>
            <a:ext cx="10753195" cy="83384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3243" y="149523"/>
            <a:ext cx="8582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Карта текущего состояния процесса</a:t>
            </a: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725706" y="1236657"/>
            <a:ext cx="2695074" cy="1697360"/>
          </a:xfrm>
          <a:prstGeom prst="rightArrowCallout">
            <a:avLst/>
          </a:prstGeom>
          <a:gradFill rotWithShape="1">
            <a:gsLst>
              <a:gs pos="98000">
                <a:srgbClr val="00B0F0"/>
              </a:gs>
              <a:gs pos="10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1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  заместителем  директора по ВР(ЗВР)  информации для  классных  руководителей   и воспитателей</a:t>
            </a:r>
            <a:endParaRPr lang="ru-RU" sz="11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1560095" y="3411833"/>
            <a:ext cx="2695074" cy="1697360"/>
          </a:xfrm>
          <a:prstGeom prst="rightArrowCallout">
            <a:avLst/>
          </a:prstGeom>
          <a:gradFill rotWithShape="1">
            <a:gsLst>
              <a:gs pos="98000">
                <a:srgbClr val="00B0F0"/>
              </a:gs>
              <a:gs pos="10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1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ЗВР отправляет  дополнительно информацию  на  электронную  почту  воспитателям, классным  руководителям</a:t>
            </a:r>
            <a:endParaRPr lang="ru-RU" sz="11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(10 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мин.)</a:t>
            </a: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9308391" y="1224385"/>
            <a:ext cx="2695074" cy="1697360"/>
          </a:xfrm>
          <a:prstGeom prst="rightArrowCallout">
            <a:avLst/>
          </a:prstGeom>
          <a:gradFill rotWithShape="1">
            <a:gsLst>
              <a:gs pos="98000">
                <a:srgbClr val="00B0F0"/>
              </a:gs>
              <a:gs pos="10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1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Для  </a:t>
            </a:r>
            <a:r>
              <a:rPr lang="ru-RU" sz="11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неприсутствовавших</a:t>
            </a:r>
            <a:r>
              <a:rPr lang="ru-RU" sz="1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   планерке  ЗВР повторно  доносит   информацию по  телефону, личном общении  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 1часа)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6460917" y="1224385"/>
            <a:ext cx="2695074" cy="1697360"/>
          </a:xfrm>
          <a:prstGeom prst="rightArrowCallout">
            <a:avLst/>
          </a:prstGeom>
          <a:gradFill rotWithShape="1">
            <a:gsLst>
              <a:gs pos="98000">
                <a:srgbClr val="00B0F0"/>
              </a:gs>
              <a:gs pos="10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1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ЗВР собирает  планерку для  воспитателей, для  классных  руководителей</a:t>
            </a:r>
            <a:endParaRPr lang="ru-RU" sz="11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(30  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мин.)</a:t>
            </a: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8149677" y="3385440"/>
            <a:ext cx="2695074" cy="1697360"/>
          </a:xfrm>
          <a:prstGeom prst="rightArrowCallout">
            <a:avLst/>
          </a:prstGeom>
          <a:gradFill rotWithShape="1">
            <a:gsLst>
              <a:gs pos="98000">
                <a:srgbClr val="00B0F0"/>
              </a:gs>
              <a:gs pos="10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1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Контроль   выполнения  заданий (дополнительно) </a:t>
            </a:r>
            <a:endParaRPr lang="ru-RU" sz="11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(5 часов)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4854886" y="3411833"/>
            <a:ext cx="2695074" cy="1697360"/>
          </a:xfrm>
          <a:prstGeom prst="rightArrowCallout">
            <a:avLst/>
          </a:prstGeom>
          <a:gradFill rotWithShape="1">
            <a:gsLst>
              <a:gs pos="98000">
                <a:srgbClr val="00B0F0"/>
              </a:gs>
              <a:gs pos="10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1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Обратная связь (сбор информации) </a:t>
            </a:r>
            <a:endParaRPr lang="ru-RU" sz="11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  5  дней -25 часов.)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9978477" y="4525280"/>
            <a:ext cx="2084266" cy="1629933"/>
          </a:xfrm>
          <a:prstGeom prst="cloudCallout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часов  40  мин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3613443" y="1224385"/>
            <a:ext cx="2695074" cy="1697360"/>
          </a:xfrm>
          <a:prstGeom prst="rightArrowCallout">
            <a:avLst/>
          </a:prstGeom>
          <a:gradFill rotWithShape="1">
            <a:gsLst>
              <a:gs pos="98000">
                <a:srgbClr val="00B0F0"/>
              </a:gs>
              <a:gs pos="10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1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2.Донесение  </a:t>
            </a:r>
            <a:r>
              <a:rPr lang="ru-RU" sz="1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информации </a:t>
            </a:r>
            <a:r>
              <a:rPr lang="ru-RU" sz="1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ЗВР классным  руководителям , воспитателям  через  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отправку СМС    в рабочие   чаты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 8 часов)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5706" y="5200650"/>
            <a:ext cx="9351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1.Не  все  педагоги  сразу   могут  прочитать  информацию   в   чате  из-за  занятости,  отсутствия  связи,   Интернета.</a:t>
            </a:r>
          </a:p>
          <a:p>
            <a:r>
              <a:rPr lang="ru-RU" sz="1600" dirty="0" smtClean="0"/>
              <a:t>2.Дополнительная  потеря   времени на   индивидуальное  объяснение.</a:t>
            </a:r>
          </a:p>
          <a:p>
            <a:r>
              <a:rPr lang="ru-RU" sz="1600" dirty="0" smtClean="0"/>
              <a:t>3.Несвоевременное  получение  информации  ведет   к  срыву сроков   сдачи  информации,  наличию  ошибок, исправление, дополнительную  проверку. </a:t>
            </a:r>
            <a:endParaRPr lang="ru-RU" sz="1600" dirty="0"/>
          </a:p>
        </p:txBody>
      </p:sp>
      <p:sp>
        <p:nvSpPr>
          <p:cNvPr id="17" name="8-конечная звезда 16"/>
          <p:cNvSpPr/>
          <p:nvPr/>
        </p:nvSpPr>
        <p:spPr>
          <a:xfrm>
            <a:off x="4960980" y="930065"/>
            <a:ext cx="914400" cy="91440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8-конечная звезда 17"/>
          <p:cNvSpPr/>
          <p:nvPr/>
        </p:nvSpPr>
        <p:spPr>
          <a:xfrm>
            <a:off x="10940676" y="930065"/>
            <a:ext cx="914400" cy="91440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2" name="8-конечная звезда 21"/>
          <p:cNvSpPr/>
          <p:nvPr/>
        </p:nvSpPr>
        <p:spPr>
          <a:xfrm>
            <a:off x="6181828" y="3158915"/>
            <a:ext cx="914400" cy="91440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1794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652527" y="54126"/>
            <a:ext cx="10753195" cy="833846"/>
          </a:xfrm>
          <a:prstGeom prst="rect">
            <a:avLst/>
          </a:prstGeom>
        </p:spPr>
        <p:txBody>
          <a:bodyPr vert="horz" lIns="35997" tIns="35997" rIns="35997" bIns="35997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Пирамида проблем</a:t>
            </a:r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BB0E51F4-6683-486D-828A-441F28358AC4}"/>
              </a:ext>
            </a:extLst>
          </p:cNvPr>
          <p:cNvSpPr/>
          <p:nvPr/>
        </p:nvSpPr>
        <p:spPr bwMode="auto">
          <a:xfrm>
            <a:off x="2546569" y="1110812"/>
            <a:ext cx="1474286" cy="1205000"/>
          </a:xfrm>
          <a:prstGeom prst="triangle">
            <a:avLst>
              <a:gd name="adj" fmla="val 49251"/>
            </a:avLst>
          </a:prstGeom>
          <a:solidFill>
            <a:srgbClr val="327FBE">
              <a:alpha val="21961"/>
            </a:srgb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рапеция 13">
            <a:extLst>
              <a:ext uri="{FF2B5EF4-FFF2-40B4-BE49-F238E27FC236}">
                <a16:creationId xmlns:a16="http://schemas.microsoft.com/office/drawing/2014/main" id="{59DC12A3-C1E8-4DAD-AB54-B0A685CCA0A8}"/>
              </a:ext>
            </a:extLst>
          </p:cNvPr>
          <p:cNvSpPr/>
          <p:nvPr/>
        </p:nvSpPr>
        <p:spPr bwMode="auto">
          <a:xfrm>
            <a:off x="1469706" y="2363485"/>
            <a:ext cx="3703543" cy="1841607"/>
          </a:xfrm>
          <a:prstGeom prst="trapezoid">
            <a:avLst>
              <a:gd name="adj" fmla="val 59506"/>
            </a:avLst>
          </a:prstGeom>
          <a:solidFill>
            <a:srgbClr val="4770B5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Трапеция 14">
            <a:extLst>
              <a:ext uri="{FF2B5EF4-FFF2-40B4-BE49-F238E27FC236}">
                <a16:creationId xmlns:a16="http://schemas.microsoft.com/office/drawing/2014/main" id="{FEA94B5E-3ECA-46F3-8242-90F1BA3E4187}"/>
              </a:ext>
            </a:extLst>
          </p:cNvPr>
          <p:cNvSpPr/>
          <p:nvPr/>
        </p:nvSpPr>
        <p:spPr bwMode="auto">
          <a:xfrm>
            <a:off x="-65107" y="4304102"/>
            <a:ext cx="6697638" cy="2500553"/>
          </a:xfrm>
          <a:prstGeom prst="trapezoid">
            <a:avLst>
              <a:gd name="adj" fmla="val 59506"/>
            </a:avLst>
          </a:prstGeom>
          <a:solidFill>
            <a:srgbClr val="0070C0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82426F1-1212-4CAB-9D7A-374AC91E8D3D}"/>
              </a:ext>
            </a:extLst>
          </p:cNvPr>
          <p:cNvSpPr/>
          <p:nvPr/>
        </p:nvSpPr>
        <p:spPr>
          <a:xfrm>
            <a:off x="3582444" y="1159005"/>
            <a:ext cx="2755726" cy="269325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Федеральный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D45F780-F234-44EF-A0B3-176E03B021F1}"/>
              </a:ext>
            </a:extLst>
          </p:cNvPr>
          <p:cNvSpPr/>
          <p:nvPr/>
        </p:nvSpPr>
        <p:spPr>
          <a:xfrm>
            <a:off x="3701441" y="1542739"/>
            <a:ext cx="6450904" cy="758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отсутствуют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469C47B-2C08-462A-A103-80CA445B1B4E}"/>
              </a:ext>
            </a:extLst>
          </p:cNvPr>
          <p:cNvSpPr/>
          <p:nvPr/>
        </p:nvSpPr>
        <p:spPr>
          <a:xfrm>
            <a:off x="4346532" y="2391626"/>
            <a:ext cx="2580361" cy="304397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Региональный уровень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6192284-9982-4F4F-8AB3-555BE6A785EA}"/>
              </a:ext>
            </a:extLst>
          </p:cNvPr>
          <p:cNvSpPr/>
          <p:nvPr/>
        </p:nvSpPr>
        <p:spPr>
          <a:xfrm>
            <a:off x="4274343" y="2912223"/>
            <a:ext cx="6701425" cy="729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отсутствуют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E5A6370-CD24-4CD9-A71A-C9E5DD12C635}"/>
              </a:ext>
            </a:extLst>
          </p:cNvPr>
          <p:cNvSpPr/>
          <p:nvPr/>
        </p:nvSpPr>
        <p:spPr>
          <a:xfrm>
            <a:off x="5232251" y="3793959"/>
            <a:ext cx="2555309" cy="336884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Местный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41FFCD0-0C73-46A9-8C88-7733FD3D7449}"/>
              </a:ext>
            </a:extLst>
          </p:cNvPr>
          <p:cNvSpPr/>
          <p:nvPr/>
        </p:nvSpPr>
        <p:spPr>
          <a:xfrm>
            <a:off x="5454316" y="4205092"/>
            <a:ext cx="6505073" cy="25995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7030A0"/>
                </a:solidFill>
              </a:rPr>
              <a:t>- большие  временные  затраты  заместителя  директора по  ВР при  информировании педагогов  в  связи    с  расписанием  уроков   классных  руководителей,   сменностью  графика   работы  воспитателей;</a:t>
            </a:r>
          </a:p>
          <a:p>
            <a:r>
              <a:rPr lang="ru-RU" sz="1400" b="1" dirty="0">
                <a:solidFill>
                  <a:srgbClr val="7030A0"/>
                </a:solidFill>
              </a:rPr>
              <a:t>-потеря времени  при  общих   консультациях;</a:t>
            </a:r>
          </a:p>
          <a:p>
            <a:r>
              <a:rPr lang="ru-RU" sz="1400" b="1" dirty="0">
                <a:solidFill>
                  <a:srgbClr val="7030A0"/>
                </a:solidFill>
              </a:rPr>
              <a:t>-потеря   времени  при   контроле   выполнения   педагогами   поручений   в  результате  полученной  информации,</a:t>
            </a:r>
          </a:p>
          <a:p>
            <a:r>
              <a:rPr lang="ru-RU" sz="1400" b="1" dirty="0">
                <a:solidFill>
                  <a:srgbClr val="7030A0"/>
                </a:solidFill>
              </a:rPr>
              <a:t>-потеря  времени  при  сборе   итоговой  информации  по   исполнению,</a:t>
            </a:r>
          </a:p>
          <a:p>
            <a:r>
              <a:rPr lang="ru-RU" sz="1400" b="1" dirty="0">
                <a:solidFill>
                  <a:srgbClr val="7030A0"/>
                </a:solidFill>
              </a:rPr>
              <a:t>-отсутствие визуализации собственных действий  каждого  классного  руководителя,  воспитателя;</a:t>
            </a:r>
          </a:p>
          <a:p>
            <a:r>
              <a:rPr lang="ru-RU" sz="1400" b="1" dirty="0">
                <a:solidFill>
                  <a:srgbClr val="7030A0"/>
                </a:solidFill>
              </a:rPr>
              <a:t>- несистематичность  просмотра   групповых  сообщений  в   мессенджерах  педагогами;</a:t>
            </a:r>
          </a:p>
          <a:p>
            <a:r>
              <a:rPr lang="ru-RU" sz="1400" b="1" dirty="0">
                <a:solidFill>
                  <a:srgbClr val="7030A0"/>
                </a:solidFill>
              </a:rPr>
              <a:t>- отсутствие   связи, Интернета.</a:t>
            </a:r>
          </a:p>
        </p:txBody>
      </p:sp>
    </p:spTree>
    <p:extLst>
      <p:ext uri="{BB962C8B-B14F-4D97-AF65-F5344CB8AC3E}">
        <p14:creationId xmlns:p14="http://schemas.microsoft.com/office/powerpoint/2010/main" val="248453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195" y="-194972"/>
            <a:ext cx="10753195" cy="83384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Карта целевого состояния процесса</a:t>
            </a: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725706" y="1236657"/>
            <a:ext cx="2695074" cy="1697360"/>
          </a:xfrm>
          <a:prstGeom prst="rightArrowCallout">
            <a:avLst/>
          </a:prstGeom>
          <a:gradFill rotWithShape="1">
            <a:gsLst>
              <a:gs pos="98000">
                <a:srgbClr val="00B0F0"/>
              </a:gs>
              <a:gs pos="10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1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  заместителем  директора по ВР(ЗВР)  информации для  классных  руководителей   и воспитателей</a:t>
            </a:r>
            <a:endParaRPr lang="ru-RU" sz="11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1560095" y="3411833"/>
            <a:ext cx="2695074" cy="1697360"/>
          </a:xfrm>
          <a:prstGeom prst="rightArrowCallout">
            <a:avLst/>
          </a:prstGeom>
          <a:gradFill rotWithShape="1">
            <a:gsLst>
              <a:gs pos="98000">
                <a:srgbClr val="00B0F0"/>
              </a:gs>
              <a:gs pos="10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1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ЗВР отправляет  дополнительно информацию  на  электронную  почту  воспитателям, классным  руководителям</a:t>
            </a:r>
            <a:endParaRPr lang="ru-RU" sz="11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(10 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мин.)</a:t>
            </a: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9308391" y="1224385"/>
            <a:ext cx="2695074" cy="1697360"/>
          </a:xfrm>
          <a:prstGeom prst="rightArrowCallout">
            <a:avLst/>
          </a:prstGeom>
          <a:gradFill rotWithShape="1">
            <a:gsLst>
              <a:gs pos="98000">
                <a:srgbClr val="00B0F0"/>
              </a:gs>
              <a:gs pos="10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1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Для  </a:t>
            </a:r>
            <a:r>
              <a:rPr lang="ru-RU" sz="11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неприсутствовавших</a:t>
            </a:r>
            <a:r>
              <a:rPr lang="ru-RU" sz="1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   планерке  ЗВР повторно  доносит   информацию по  телефону, личном общении  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 1часа)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6460917" y="1224385"/>
            <a:ext cx="2695074" cy="1697360"/>
          </a:xfrm>
          <a:prstGeom prst="rightArrowCallout">
            <a:avLst/>
          </a:prstGeom>
          <a:gradFill rotWithShape="1">
            <a:gsLst>
              <a:gs pos="98000">
                <a:srgbClr val="00B0F0"/>
              </a:gs>
              <a:gs pos="10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1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ЗВР собирает  планерку для  воспитателей, для  классных  руководителей</a:t>
            </a:r>
            <a:endParaRPr lang="ru-RU" sz="11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(30  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мин.)</a:t>
            </a: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8149677" y="3385440"/>
            <a:ext cx="2695074" cy="1697360"/>
          </a:xfrm>
          <a:prstGeom prst="rightArrowCallout">
            <a:avLst/>
          </a:prstGeom>
          <a:gradFill rotWithShape="1">
            <a:gsLst>
              <a:gs pos="98000">
                <a:srgbClr val="00B0F0"/>
              </a:gs>
              <a:gs pos="10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1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Контроль   выполнения  заданий (дополнительно) </a:t>
            </a:r>
            <a:endParaRPr lang="ru-RU" sz="11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часов)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4854886" y="3411833"/>
            <a:ext cx="2695074" cy="1697360"/>
          </a:xfrm>
          <a:prstGeom prst="rightArrowCallout">
            <a:avLst/>
          </a:prstGeom>
          <a:gradFill rotWithShape="1">
            <a:gsLst>
              <a:gs pos="98000">
                <a:srgbClr val="00B0F0"/>
              </a:gs>
              <a:gs pos="10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1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Обратная связь (сбор информации) Самоконтроль   педагогов.</a:t>
            </a:r>
            <a:endParaRPr lang="ru-RU" sz="11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  3  дней -15 часов.)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9978477" y="4525280"/>
            <a:ext cx="2084266" cy="1629933"/>
          </a:xfrm>
          <a:prstGeom prst="cloudCallout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1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  40  мин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3613443" y="1224385"/>
            <a:ext cx="2695074" cy="1697360"/>
          </a:xfrm>
          <a:prstGeom prst="rightArrowCallout">
            <a:avLst/>
          </a:prstGeom>
          <a:gradFill rotWithShape="1">
            <a:gsLst>
              <a:gs pos="98000">
                <a:srgbClr val="00B0F0"/>
              </a:gs>
              <a:gs pos="10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1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2.Донесение  </a:t>
            </a:r>
            <a:r>
              <a:rPr lang="ru-RU" sz="1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информации </a:t>
            </a:r>
            <a:r>
              <a:rPr lang="ru-RU" sz="1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ЗВР классным  руководителям , воспитателям  через  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отправку СМС    в рабочие   чаты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 8 часов)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множение 11"/>
          <p:cNvSpPr/>
          <p:nvPr/>
        </p:nvSpPr>
        <p:spPr>
          <a:xfrm>
            <a:off x="3695700" y="1224385"/>
            <a:ext cx="1933575" cy="161004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множение 12"/>
          <p:cNvSpPr/>
          <p:nvPr/>
        </p:nvSpPr>
        <p:spPr>
          <a:xfrm>
            <a:off x="9246478" y="1323975"/>
            <a:ext cx="1933575" cy="161004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25706" y="5200650"/>
            <a:ext cx="932316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1.Использование  доски  задач  позволяет   видеть   конкретное  задание  каждому,   сроки   сдачи,  осуществлять  самоконтроль ежедневно и контроль  со   стороны  ЗВР, отсутствие  потерянных  дел.</a:t>
            </a:r>
          </a:p>
          <a:p>
            <a:r>
              <a:rPr lang="ru-RU" sz="1700" dirty="0" smtClean="0"/>
              <a:t>2.Задействовано максимальное   количество   педагогов при экономной  трате   времени.</a:t>
            </a:r>
          </a:p>
          <a:p>
            <a:r>
              <a:rPr lang="ru-RU" sz="1700" dirty="0" smtClean="0"/>
              <a:t>3.Поддерживается  равномерный  рабочий  темп.</a:t>
            </a:r>
          </a:p>
          <a:p>
            <a:r>
              <a:rPr lang="ru-RU" sz="1700" dirty="0" smtClean="0"/>
              <a:t>4.Профилактика  выгорания педагогов.</a:t>
            </a:r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69204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887" y="73489"/>
            <a:ext cx="10753195" cy="83384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План мероприятий по устранению проблем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779835" y="4192248"/>
            <a:ext cx="223336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ru-RU" sz="2000" dirty="0" smtClean="0">
              <a:solidFill>
                <a:srgbClr val="2B75B9"/>
              </a:solidFill>
              <a:latin typeface="Franklin Gothic Demi" panose="020B0703020102020204" pitchFamily="34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229343"/>
              </p:ext>
            </p:extLst>
          </p:nvPr>
        </p:nvGraphicFramePr>
        <p:xfrm>
          <a:off x="288758" y="1219200"/>
          <a:ext cx="1163453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764">
                  <a:extLst>
                    <a:ext uri="{9D8B030D-6E8A-4147-A177-3AD203B41FA5}">
                      <a16:colId xmlns:a16="http://schemas.microsoft.com/office/drawing/2014/main" val="1659236378"/>
                    </a:ext>
                  </a:extLst>
                </a:gridCol>
                <a:gridCol w="1987586">
                  <a:extLst>
                    <a:ext uri="{9D8B030D-6E8A-4147-A177-3AD203B41FA5}">
                      <a16:colId xmlns:a16="http://schemas.microsoft.com/office/drawing/2014/main" val="3818940976"/>
                    </a:ext>
                  </a:extLst>
                </a:gridCol>
                <a:gridCol w="2056006">
                  <a:extLst>
                    <a:ext uri="{9D8B030D-6E8A-4147-A177-3AD203B41FA5}">
                      <a16:colId xmlns:a16="http://schemas.microsoft.com/office/drawing/2014/main" val="1228196326"/>
                    </a:ext>
                  </a:extLst>
                </a:gridCol>
                <a:gridCol w="2126867">
                  <a:extLst>
                    <a:ext uri="{9D8B030D-6E8A-4147-A177-3AD203B41FA5}">
                      <a16:colId xmlns:a16="http://schemas.microsoft.com/office/drawing/2014/main" val="998000119"/>
                    </a:ext>
                  </a:extLst>
                </a:gridCol>
                <a:gridCol w="1652558">
                  <a:extLst>
                    <a:ext uri="{9D8B030D-6E8A-4147-A177-3AD203B41FA5}">
                      <a16:colId xmlns:a16="http://schemas.microsoft.com/office/drawing/2014/main" val="679875065"/>
                    </a:ext>
                  </a:extLst>
                </a:gridCol>
                <a:gridCol w="1335757">
                  <a:extLst>
                    <a:ext uri="{9D8B030D-6E8A-4147-A177-3AD203B41FA5}">
                      <a16:colId xmlns:a16="http://schemas.microsoft.com/office/drawing/2014/main" val="860393658"/>
                    </a:ext>
                  </a:extLst>
                </a:gridCol>
              </a:tblGrid>
              <a:tr h="766842">
                <a:tc>
                  <a:txBody>
                    <a:bodyPr/>
                    <a:lstStyle/>
                    <a:p>
                      <a:pPr marL="0" algn="ctr"/>
                      <a:r>
                        <a:rPr lang="ru-RU" sz="1200" b="1" i="0" spc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</a:t>
                      </a:r>
                      <a:r>
                        <a:rPr lang="ru-RU" sz="1200" b="1" i="0" spc="-15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 </a:t>
                      </a:r>
                    </a:p>
                    <a:p>
                      <a:pPr marL="73152" algn="ctr">
                        <a:lnSpc>
                          <a:spcPts val="1383"/>
                        </a:lnSpc>
                      </a:pPr>
                      <a:r>
                        <a:rPr lang="ru-RU" sz="1200" b="1" i="0" spc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(проблема)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algn="ctr">
                        <a:lnSpc>
                          <a:spcPts val="1383"/>
                        </a:lnSpc>
                      </a:pPr>
                      <a:r>
                        <a:rPr lang="ru-RU" sz="1200" b="1" i="0" spc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Документ, подтверждающий выполнение работы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(исполнители)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742858"/>
                  </a:ext>
                </a:extLst>
              </a:tr>
              <a:tr h="3990145">
                <a:tc>
                  <a:txBody>
                    <a:bodyPr/>
                    <a:lstStyle/>
                    <a:p>
                      <a:pPr marL="0"/>
                      <a:r>
                        <a:rPr lang="ru-RU" sz="1400" b="0" i="0" spc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Нерациональная трата времени заместителя  директора по  ВР при организации информирования классных  руководителей, воспитателей по  срочным  и  текущим  вопросам  и процесса  достижения цели.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spc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1.Расписание  уроков учителей (классных  руководителей) по потокам.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spc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2.Сменность  графика   работы  воспитателей.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spc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Несистематичность  просмотра   групповых  сообщений  в   мессенджерах, электронной  почты  педагогами.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Периодическое отсутствие   связи, Интернета.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spc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lnSpc>
                          <a:spcPts val="1380"/>
                        </a:lnSpc>
                      </a:pPr>
                      <a:endParaRPr lang="ru-RU" sz="1200" b="0" i="0" spc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1.Обсуждение   сложившейся  ситуации  на  МО  классных  руководителей  и   воспитателей и поиск методов   эффективной  работы.</a:t>
                      </a:r>
                    </a:p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Обучающий  семинар   «Использование  доски  задач(</a:t>
                      </a:r>
                      <a:r>
                        <a:rPr lang="ru-RU" sz="1200" b="0" i="0" spc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канбан</a:t>
                      </a:r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-доски) для  эффективного взаимодействия»</a:t>
                      </a:r>
                    </a:p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3.Оформление доски  задач   в   методическом   кабинете воспитателей.</a:t>
                      </a:r>
                    </a:p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Оформление доски  задач   в  учительской.</a:t>
                      </a:r>
                    </a:p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5.Внедрение в  практику  работы  инструментов  бережливого  производства.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1.Протокол МО  классных  руководителей  и   воспитателей.</a:t>
                      </a: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  «Об использовании  доски  задач(</a:t>
                      </a:r>
                      <a:r>
                        <a:rPr lang="ru-RU" sz="1200" b="0" i="0" spc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канбан</a:t>
                      </a:r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-доски) для  эффективного взаимодействия педагогов школы-интерната»</a:t>
                      </a: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 на  педагогическом совете  по   результатам  проекта (протокол  педсовета ноябрь 2021г).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200" b="0" i="0" spc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Вихлянцева</a:t>
                      </a:r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С.Ю.-руководитель  МО  классных  руководителей  и   воспитателей.</a:t>
                      </a: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Моряхина  С.В.-заместитель  директора  по  ВР</a:t>
                      </a: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02.08.2021г.</a:t>
                      </a: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05.08.2021г</a:t>
                      </a:r>
                    </a:p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06.08.2021г.</a:t>
                      </a: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10.08.2021г</a:t>
                      </a: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12.08.2021г.</a:t>
                      </a: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23.08-30.09.2021г</a:t>
                      </a: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05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83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Достигнутые результаты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36D1805-57B3-4E04-8411-8E76B8EB0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356729"/>
              </p:ext>
            </p:extLst>
          </p:nvPr>
        </p:nvGraphicFramePr>
        <p:xfrm>
          <a:off x="950558" y="1044976"/>
          <a:ext cx="10049522" cy="5042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03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704297" y="128857"/>
            <a:ext cx="11487703" cy="856565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Визуализация (фотографии «Было» – «Стало</a:t>
            </a:r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»)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5E05F25-4175-4AA0-B949-6ED42AC1450F}"/>
              </a:ext>
            </a:extLst>
          </p:cNvPr>
          <p:cNvSpPr/>
          <p:nvPr/>
        </p:nvSpPr>
        <p:spPr>
          <a:xfrm>
            <a:off x="1954060" y="1377863"/>
            <a:ext cx="2054269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«Было»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43DBE48-A421-440B-8CD1-3AF23EF66071}"/>
              </a:ext>
            </a:extLst>
          </p:cNvPr>
          <p:cNvSpPr/>
          <p:nvPr/>
        </p:nvSpPr>
        <p:spPr>
          <a:xfrm>
            <a:off x="7866345" y="1377863"/>
            <a:ext cx="2371595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«Стало»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" b="31723"/>
          <a:stretch/>
        </p:blipFill>
        <p:spPr>
          <a:xfrm>
            <a:off x="753367" y="2165348"/>
            <a:ext cx="2424546" cy="32508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619" y="3353567"/>
            <a:ext cx="2473615" cy="2874745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2070867"/>
            <a:ext cx="210841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2737" y="3790749"/>
            <a:ext cx="3228974" cy="242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TM02900722[[fn=Совет директоров]]</Template>
  <TotalTime>13101</TotalTime>
  <Words>758</Words>
  <Application>Microsoft Office PowerPoint</Application>
  <PresentationFormat>Широкоэкранный</PresentationFormat>
  <Paragraphs>146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9" baseType="lpstr">
      <vt:lpstr>Arial</vt:lpstr>
      <vt:lpstr>Bookman Old Style</vt:lpstr>
      <vt:lpstr>Calibri</vt:lpstr>
      <vt:lpstr>Calibri Light</vt:lpstr>
      <vt:lpstr>Cambria</vt:lpstr>
      <vt:lpstr>Franklin Gothic Demi</vt:lpstr>
      <vt:lpstr>Futura PT</vt:lpstr>
      <vt:lpstr>Futura PT Bold</vt:lpstr>
      <vt:lpstr>Futura PT Light</vt:lpstr>
      <vt:lpstr>Gill Sans MT</vt:lpstr>
      <vt:lpstr>Roboto</vt:lpstr>
      <vt:lpstr>Times New Roman</vt:lpstr>
      <vt:lpstr>Verdana</vt:lpstr>
      <vt:lpstr>Wingdings</vt:lpstr>
      <vt:lpstr>Wingdings 2</vt:lpstr>
      <vt:lpstr>Wingdings 3</vt:lpstr>
      <vt:lpstr>HDOfficeLightV0</vt:lpstr>
      <vt:lpstr>1_Начальная</vt:lpstr>
      <vt:lpstr>Презентация PowerPoint</vt:lpstr>
      <vt:lpstr>Паспорт проекта «Оптимизация процесса организации информирования  классных  руководителей  и  воспитателей  посредством  канбан-доски»</vt:lpstr>
      <vt:lpstr>Команда проекта</vt:lpstr>
      <vt:lpstr> </vt:lpstr>
      <vt:lpstr>Пирамида проблем</vt:lpstr>
      <vt:lpstr> Карта целевого состояния процесса</vt:lpstr>
      <vt:lpstr>План мероприятий по устранению проблем</vt:lpstr>
      <vt:lpstr>Достигнутые результаты</vt:lpstr>
      <vt:lpstr> Визуализация (фотографии «Было» – «Стало»)</vt:lpstr>
      <vt:lpstr> Разработанные стандарты по внедренным улучшениям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203-3</dc:creator>
  <cp:lastModifiedBy>дом</cp:lastModifiedBy>
  <cp:revision>948</cp:revision>
  <cp:lastPrinted>2022-01-17T10:48:45Z</cp:lastPrinted>
  <dcterms:created xsi:type="dcterms:W3CDTF">2018-05-04T13:40:44Z</dcterms:created>
  <dcterms:modified xsi:type="dcterms:W3CDTF">2022-02-02T15:55:34Z</dcterms:modified>
</cp:coreProperties>
</file>