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954" r:id="rId2"/>
  </p:sldMasterIdLst>
  <p:notesMasterIdLst>
    <p:notesMasterId r:id="rId14"/>
  </p:notesMasterIdLst>
  <p:sldIdLst>
    <p:sldId id="400" r:id="rId3"/>
    <p:sldId id="642" r:id="rId4"/>
    <p:sldId id="649" r:id="rId5"/>
    <p:sldId id="653" r:id="rId6"/>
    <p:sldId id="646" r:id="rId7"/>
    <p:sldId id="647" r:id="rId8"/>
    <p:sldId id="655" r:id="rId9"/>
    <p:sldId id="651" r:id="rId10"/>
    <p:sldId id="650" r:id="rId11"/>
    <p:sldId id="648" r:id="rId12"/>
    <p:sldId id="615" r:id="rId13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B36"/>
    <a:srgbClr val="008000"/>
    <a:srgbClr val="982C3B"/>
    <a:srgbClr val="C7E5BD"/>
    <a:srgbClr val="5C5C5C"/>
    <a:srgbClr val="0070C0"/>
    <a:srgbClr val="006600"/>
    <a:srgbClr val="ECF1F8"/>
    <a:srgbClr val="D0D8E8"/>
    <a:srgbClr val="E5F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5972" autoAdjust="0"/>
  </p:normalViewPr>
  <p:slideViewPr>
    <p:cSldViewPr snapToGrid="0">
      <p:cViewPr varScale="1">
        <p:scale>
          <a:sx n="69" d="100"/>
          <a:sy n="69" d="100"/>
        </p:scale>
        <p:origin x="76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49121517714947E-2"/>
          <c:y val="0.17499370800961406"/>
          <c:w val="0.93830175696457008"/>
          <c:h val="0.63111765359404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0.1192503723223918"/>
                  <c:y val="-7.59151737082138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14770 </a:t>
                    </a:r>
                    <a:r>
                      <a:rPr lang="ru-RU" dirty="0"/>
                      <a:t>минут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23248409227821"/>
                      <c:h val="5.78645660222000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1DF-4A5C-A6DB-0A8E82E5C986}"/>
                </c:ext>
              </c:extLst>
            </c:dLbl>
            <c:dLbl>
              <c:idx val="1"/>
              <c:layout>
                <c:manualLayout>
                  <c:x val="0.13942698139335077"/>
                  <c:y val="-5.27534389064392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3190 </a:t>
                    </a:r>
                    <a:r>
                      <a:rPr lang="ru-RU" dirty="0"/>
                      <a:t>минут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95812019715959"/>
                      <c:h val="0.20073967043436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1DF-4A5C-A6DB-0A8E82E5C9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DF-4A5C-A6DB-0A8E82E5C9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2336000"/>
        <c:axId val="122338688"/>
      </c:barChart>
      <c:catAx>
        <c:axId val="12233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22338688"/>
        <c:crosses val="autoZero"/>
        <c:auto val="1"/>
        <c:lblAlgn val="ctr"/>
        <c:lblOffset val="100"/>
        <c:noMultiLvlLbl val="0"/>
      </c:catAx>
      <c:valAx>
        <c:axId val="12233868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22336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0" cap="none" spc="0">
          <a:ln w="0"/>
          <a:solidFill>
            <a:schemeClr val="accent1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ECDD1C74-BCE0-4720-BB4D-1C776D0BAC74}"/>
            </a:ext>
          </a:extLst>
        </cdr:cNvPr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3" cy="498852"/>
          </a:xfrm>
          <a:prstGeom prst="rect">
            <a:avLst/>
          </a:prstGeom>
        </p:spPr>
        <p:txBody>
          <a:bodyPr vert="horz" lIns="91585" tIns="45792" rIns="91585" bIns="457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7" y="1"/>
            <a:ext cx="2951163" cy="498852"/>
          </a:xfrm>
          <a:prstGeom prst="rect">
            <a:avLst/>
          </a:prstGeom>
        </p:spPr>
        <p:txBody>
          <a:bodyPr vert="horz" lIns="91585" tIns="45792" rIns="91585" bIns="45792" rtlCol="0"/>
          <a:lstStyle>
            <a:lvl1pPr algn="r">
              <a:defRPr sz="1200"/>
            </a:lvl1pPr>
          </a:lstStyle>
          <a:p>
            <a:fld id="{058A8E1E-CCCF-4070-8344-0C59D75E872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4600"/>
            <a:ext cx="5962650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5" tIns="45792" rIns="91585" bIns="457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3"/>
            <a:ext cx="5448300" cy="3914865"/>
          </a:xfrm>
          <a:prstGeom prst="rect">
            <a:avLst/>
          </a:prstGeom>
        </p:spPr>
        <p:txBody>
          <a:bodyPr vert="horz" lIns="91585" tIns="45792" rIns="91585" bIns="4579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51163" cy="498851"/>
          </a:xfrm>
          <a:prstGeom prst="rect">
            <a:avLst/>
          </a:prstGeom>
        </p:spPr>
        <p:txBody>
          <a:bodyPr vert="horz" lIns="91585" tIns="45792" rIns="91585" bIns="457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7" y="9443663"/>
            <a:ext cx="2951163" cy="498851"/>
          </a:xfrm>
          <a:prstGeom prst="rect">
            <a:avLst/>
          </a:prstGeom>
        </p:spPr>
        <p:txBody>
          <a:bodyPr vert="horz" lIns="91585" tIns="45792" rIns="91585" bIns="45792" rtlCol="0" anchor="b"/>
          <a:lstStyle>
            <a:lvl1pPr algn="r">
              <a:defRPr sz="1200"/>
            </a:lvl1pPr>
          </a:lstStyle>
          <a:p>
            <a:fld id="{834C5BE9-E9D7-42B0-A4D7-1E4D4A23E6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7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FFB1-305F-400C-A150-84EC20CC48B5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0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2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inobrkuban.ru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57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81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503712" y="836712"/>
            <a:ext cx="67207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данные 15"/>
          <p:cNvSpPr/>
          <p:nvPr userDrawn="1"/>
        </p:nvSpPr>
        <p:spPr>
          <a:xfrm>
            <a:off x="410232" y="32042"/>
            <a:ext cx="1392832" cy="1165081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17" name="Блок-схема: данные 16"/>
          <p:cNvSpPr/>
          <p:nvPr userDrawn="1"/>
        </p:nvSpPr>
        <p:spPr>
          <a:xfrm>
            <a:off x="-1355" y="32039"/>
            <a:ext cx="1108000" cy="718264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18" name="Блок-схема: данные 17"/>
          <p:cNvSpPr/>
          <p:nvPr userDrawn="1"/>
        </p:nvSpPr>
        <p:spPr>
          <a:xfrm>
            <a:off x="10157048" y="6539746"/>
            <a:ext cx="2034956" cy="318254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19" name="Блок-схема: данные 18"/>
          <p:cNvSpPr/>
          <p:nvPr userDrawn="1"/>
        </p:nvSpPr>
        <p:spPr>
          <a:xfrm>
            <a:off x="10045492" y="6453336"/>
            <a:ext cx="920526" cy="404664"/>
          </a:xfrm>
          <a:prstGeom prst="flowChartInputOutput">
            <a:avLst/>
          </a:prstGeom>
          <a:solidFill>
            <a:srgbClr val="4F81BD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20" name="Блок-схема: данные 19"/>
          <p:cNvSpPr/>
          <p:nvPr userDrawn="1"/>
        </p:nvSpPr>
        <p:spPr>
          <a:xfrm>
            <a:off x="1488470" y="32039"/>
            <a:ext cx="690808" cy="718264"/>
          </a:xfrm>
          <a:prstGeom prst="flowChartInputOutput">
            <a:avLst/>
          </a:prstGeom>
          <a:solidFill>
            <a:srgbClr val="4F81B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22" name="Блок-схема: данные 21"/>
          <p:cNvSpPr/>
          <p:nvPr userDrawn="1"/>
        </p:nvSpPr>
        <p:spPr>
          <a:xfrm>
            <a:off x="9840418" y="19853"/>
            <a:ext cx="1679510" cy="816859"/>
          </a:xfrm>
          <a:prstGeom prst="flowChartInputOutput">
            <a:avLst/>
          </a:prstGeom>
          <a:solidFill>
            <a:srgbClr val="4F81B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sp>
        <p:nvSpPr>
          <p:cNvPr id="23" name="Блок-схема: данные 22"/>
          <p:cNvSpPr/>
          <p:nvPr userDrawn="1"/>
        </p:nvSpPr>
        <p:spPr>
          <a:xfrm>
            <a:off x="10357986" y="5429"/>
            <a:ext cx="1594667" cy="1004106"/>
          </a:xfrm>
          <a:prstGeom prst="flowChartInputOutput">
            <a:avLst/>
          </a:prstGeom>
          <a:solidFill>
            <a:srgbClr val="4F81B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3" tIns="58596" rIns="117193" bIns="58596" rtlCol="0" anchor="ctr"/>
          <a:lstStyle/>
          <a:p>
            <a:pPr algn="ctr"/>
            <a:endParaRPr lang="ru-RU" sz="1800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4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7186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" y="19853"/>
            <a:ext cx="12172493" cy="682717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 defTabSz="91418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3"/>
            <a:ext cx="9144000" cy="990600"/>
          </a:xfrm>
        </p:spPr>
        <p:txBody>
          <a:bodyPr anchor="t" anchorCtr="0"/>
          <a:lstStyle>
            <a:lvl1pPr algn="r">
              <a:defRPr sz="3199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091" indent="0" algn="ctr">
              <a:buNone/>
            </a:lvl2pPr>
            <a:lvl3pPr marL="914180" indent="0" algn="ctr">
              <a:buNone/>
            </a:lvl3pPr>
            <a:lvl4pPr marL="1371271" indent="0" algn="ctr">
              <a:buNone/>
            </a:lvl4pPr>
            <a:lvl5pPr marL="1828361" indent="0" algn="ctr">
              <a:buNone/>
            </a:lvl5pPr>
            <a:lvl6pPr marL="2285452" indent="0" algn="ctr">
              <a:buNone/>
            </a:lvl6pPr>
            <a:lvl7pPr marL="2742541" indent="0" algn="ctr">
              <a:buNone/>
            </a:lvl7pPr>
            <a:lvl8pPr marL="3199632" indent="0" algn="ctr">
              <a:buNone/>
            </a:lvl8pPr>
            <a:lvl9pPr marL="3656723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2" y="6355083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02.02.2022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7" y="6355083"/>
            <a:ext cx="4632960" cy="365760"/>
          </a:xfrm>
        </p:spPr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3"/>
            <a:ext cx="1625600" cy="365760"/>
          </a:xfrm>
        </p:spPr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2204865"/>
            <a:ext cx="9753600" cy="2723371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8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19201" y="5048254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8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2204865"/>
            <a:ext cx="304800" cy="2723371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8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4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8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5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1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 defTabSz="91418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02.02.2022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0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5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1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1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0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56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5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26A-5F84-4A7B-B78E-D2BB888939E1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4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39926A-5F84-4A7B-B78E-D2BB888939E1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DF4B-6430-4C62-82B5-805DB4662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1" y="152401"/>
            <a:ext cx="10972800" cy="990600"/>
          </a:xfrm>
          <a:prstGeom prst="rect">
            <a:avLst/>
          </a:prstGeom>
        </p:spPr>
        <p:txBody>
          <a:bodyPr vert="horz" lIns="91432" tIns="45717" rIns="91432" bIns="45717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1" y="1219203"/>
            <a:ext cx="10972800" cy="4910328"/>
          </a:xfrm>
          <a:prstGeom prst="rect">
            <a:avLst/>
          </a:prstGeom>
        </p:spPr>
        <p:txBody>
          <a:bodyPr vert="horz" lIns="91432" tIns="45717" rIns="91432" bIns="45717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3" y="6356353"/>
            <a:ext cx="3052064" cy="36576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180"/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 defTabSz="914180"/>
              <a:t>02.02.2022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3"/>
            <a:ext cx="4673600" cy="36576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180"/>
            <a:endParaRPr lang="ru-RU">
              <a:solidFill>
                <a:srgbClr val="1F497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3"/>
            <a:ext cx="2641600" cy="36576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180"/>
            <a:fld id="{87FE6D9D-2A0B-43B8-A1C3-81968A25D6EC}" type="slidenum">
              <a:rPr lang="ru-RU" smtClean="0">
                <a:solidFill>
                  <a:srgbClr val="1F497D"/>
                </a:solidFill>
              </a:rPr>
              <a:pPr defTabSz="914180"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1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199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255" indent="-274255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599" kern="1200">
          <a:solidFill>
            <a:schemeClr val="tx1"/>
          </a:solidFill>
          <a:latin typeface="+mn-lt"/>
          <a:ea typeface="+mn-ea"/>
          <a:cs typeface="+mn-cs"/>
        </a:defRPr>
      </a:lvl1pPr>
      <a:lvl2pPr marL="548508" indent="-274255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762" indent="-228545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017" indent="-228545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71" indent="-228545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526" indent="-18283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361" indent="-18283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197" indent="-18283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033" indent="-18283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\Мероприятия\2018-12-21 Совещание с замглавами\Заставка (Full HD)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" y="-1"/>
            <a:ext cx="12192000" cy="68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3001323" y="4724844"/>
            <a:ext cx="9174035" cy="118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1" tIns="45706" rIns="431862" bIns="45706" anchor="ctr"/>
          <a:lstStyle/>
          <a:p>
            <a:pPr algn="r" defTabSz="914180">
              <a:defRPr/>
            </a:pPr>
            <a:endParaRPr lang="ru-RU" sz="2000" b="1" kern="0" dirty="0">
              <a:solidFill>
                <a:srgbClr val="4F81BD">
                  <a:lumMod val="75000"/>
                </a:srgbClr>
              </a:solidFill>
              <a:cs typeface="Arial"/>
            </a:endParaRPr>
          </a:p>
        </p:txBody>
      </p:sp>
      <p:sp>
        <p:nvSpPr>
          <p:cNvPr id="36" name="Заголовок 8"/>
          <p:cNvSpPr txBox="1">
            <a:spLocks/>
          </p:cNvSpPr>
          <p:nvPr/>
        </p:nvSpPr>
        <p:spPr>
          <a:xfrm>
            <a:off x="5415379" y="6066010"/>
            <a:ext cx="1837677" cy="509954"/>
          </a:xfrm>
          <a:prstGeom prst="rect">
            <a:avLst/>
          </a:prstGeom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Ейский</a:t>
            </a:r>
            <a: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район</a:t>
            </a:r>
            <a:endParaRPr lang="ru-RU" sz="16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876" y="2187340"/>
            <a:ext cx="731614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/>
              </a:rPr>
              <a:t>«ОПТИМИЗАЦИЯ ПРОЦЕССА </a:t>
            </a:r>
            <a:endParaRPr lang="ru-RU" sz="3200" b="1" dirty="0" smtClean="0">
              <a:latin typeface="Times New Roman"/>
            </a:endParaRPr>
          </a:p>
          <a:p>
            <a:r>
              <a:rPr lang="ru-RU" sz="3200" b="1" dirty="0" smtClean="0">
                <a:latin typeface="Times New Roman"/>
              </a:rPr>
              <a:t>НАПИСАНИЯ И </a:t>
            </a:r>
            <a:r>
              <a:rPr lang="ru-RU" sz="3200" b="1" dirty="0">
                <a:latin typeface="Times New Roman"/>
              </a:rPr>
              <a:t>УТВЕРЖДЕНИЯ </a:t>
            </a:r>
            <a:endParaRPr lang="ru-RU" sz="3200" b="1" dirty="0" smtClean="0">
              <a:latin typeface="Times New Roman"/>
            </a:endParaRPr>
          </a:p>
          <a:p>
            <a:r>
              <a:rPr lang="ru-RU" sz="3200" b="1" dirty="0" smtClean="0">
                <a:latin typeface="Times New Roman"/>
              </a:rPr>
              <a:t>РАБОЧИХ ПРОГРАММ </a:t>
            </a:r>
          </a:p>
          <a:p>
            <a:r>
              <a:rPr lang="ru-RU" sz="3200" b="1" dirty="0" smtClean="0">
                <a:latin typeface="Times New Roman"/>
              </a:rPr>
              <a:t>ПЕДАГОГАМИ ШКОЛЫ-</a:t>
            </a:r>
          </a:p>
          <a:p>
            <a:r>
              <a:rPr lang="ru-RU" sz="3200" b="1" dirty="0" smtClean="0">
                <a:latin typeface="Times New Roman"/>
              </a:rPr>
              <a:t>ИНТЕРНАТА</a:t>
            </a:r>
            <a:r>
              <a:rPr lang="ru-RU" sz="3200" b="1" dirty="0">
                <a:latin typeface="Times New Roman"/>
              </a:rPr>
              <a:t>»</a:t>
            </a:r>
            <a:r>
              <a:rPr lang="ru-RU" sz="3200" b="1" i="1" dirty="0">
                <a:latin typeface="Times New Roman"/>
              </a:rPr>
              <a:t> </a:t>
            </a:r>
          </a:p>
          <a:p>
            <a:pPr algn="r"/>
            <a:endParaRPr lang="ru-RU" sz="32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pPr algn="r"/>
            <a:r>
              <a:rPr lang="ru-RU" sz="3600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 </a:t>
            </a:r>
            <a:endParaRPr lang="ru-RU" sz="36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702718" y="300454"/>
            <a:ext cx="0" cy="8757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097230" y="4470529"/>
            <a:ext cx="6239407" cy="1269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7" rIns="431962" bIns="45717" anchor="ctr"/>
          <a:lstStyle/>
          <a:p>
            <a:pPr algn="ctr"/>
            <a:endParaRPr lang="ru-RU" sz="2000" b="1" dirty="0"/>
          </a:p>
        </p:txBody>
      </p:sp>
      <p:pic>
        <p:nvPicPr>
          <p:cNvPr id="10" name="Picture 4" descr="ГербКубани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63982" y="340285"/>
            <a:ext cx="1368000" cy="1452711"/>
          </a:xfrm>
          <a:prstGeom prst="rect">
            <a:avLst/>
          </a:prstGeom>
          <a:noFill/>
          <a:ln>
            <a:noFill/>
          </a:ln>
          <a:effectLst>
            <a:outerShdw blurRad="101600" dir="4080000" sx="108000" sy="108000" algn="tl" rotWithShape="0">
              <a:prstClr val="black">
                <a:alpha val="49000"/>
              </a:prstClr>
            </a:outerShdw>
          </a:effectLst>
        </p:spPr>
      </p:pic>
      <p:pic>
        <p:nvPicPr>
          <p:cNvPr id="3" name="Picture 2" descr="C:\Users\User\Desktop\okonchatelnyj_varia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50" y="361009"/>
            <a:ext cx="1532376" cy="146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472117"/>
            <a:ext cx="499268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>
            <a:spLocks noGrp="1"/>
          </p:cNvSpPr>
          <p:nvPr>
            <p:ph type="title"/>
          </p:nvPr>
        </p:nvSpPr>
        <p:spPr>
          <a:xfrm>
            <a:off x="825421" y="676102"/>
            <a:ext cx="11528279" cy="460375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Разработанные стандарты по внедренным улучшениям </a:t>
            </a:r>
            <a:b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</a:br>
            <a:r>
              <a:rPr lang="ru-RU" sz="2000" dirty="0">
                <a:solidFill>
                  <a:srgbClr val="3B4555"/>
                </a:solidFill>
                <a:latin typeface="Futura PT Bold" panose="020B0902020204020203" pitchFamily="34" charset="-52"/>
              </a:rPr>
              <a:t/>
            </a:r>
            <a:br>
              <a:rPr lang="ru-RU" sz="2000" dirty="0">
                <a:solidFill>
                  <a:srgbClr val="3B4555"/>
                </a:solidFill>
                <a:latin typeface="Futura PT Bold" panose="020B0902020204020203" pitchFamily="34" charset="-52"/>
              </a:rPr>
            </a:br>
            <a:endParaRPr lang="ru-RU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2104" y="1607573"/>
            <a:ext cx="10049796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b="1" dirty="0" smtClean="0">
                <a:cs typeface="Times New Roman" panose="02020603050405020304" pitchFamily="18" charset="0"/>
              </a:rPr>
              <a:t>Разработаны шаблоны структуры рабочей программы, КТП.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3200" b="1" dirty="0">
                <a:cs typeface="Times New Roman" panose="02020603050405020304" pitchFamily="18" charset="0"/>
              </a:rPr>
              <a:t>Разработаны шаблоны </a:t>
            </a:r>
            <a:r>
              <a:rPr lang="ru-RU" sz="3200" b="1" dirty="0" smtClean="0">
                <a:cs typeface="Times New Roman" panose="02020603050405020304" pitchFamily="18" charset="0"/>
              </a:rPr>
              <a:t>оформления </a:t>
            </a:r>
            <a:r>
              <a:rPr lang="ru-RU" sz="3200" b="1" dirty="0">
                <a:cs typeface="Times New Roman" panose="02020603050405020304" pitchFamily="18" charset="0"/>
              </a:rPr>
              <a:t>рабочей программы, </a:t>
            </a:r>
            <a:r>
              <a:rPr lang="ru-RU" sz="3200" b="1" dirty="0" smtClean="0">
                <a:cs typeface="Times New Roman" panose="02020603050405020304" pitchFamily="18" charset="0"/>
              </a:rPr>
              <a:t>КТП (шрифт, поля, интервал, единый стиль оформления).</a:t>
            </a:r>
            <a:endParaRPr lang="ru-RU" sz="3200" b="1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6323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22000" t="9000" r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9129" y="2903888"/>
            <a:ext cx="6741311" cy="627373"/>
          </a:xfrm>
          <a:prstGeom prst="rect">
            <a:avLst/>
          </a:prstGeom>
        </p:spPr>
        <p:txBody>
          <a:bodyPr wrap="none" lIns="87905" tIns="43953" rIns="87905" bIns="43953">
            <a:spAutoFit/>
          </a:bodyPr>
          <a:lstStyle/>
          <a:p>
            <a:pPr algn="ctr"/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3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Заголовок 8"/>
          <p:cNvSpPr txBox="1">
            <a:spLocks/>
          </p:cNvSpPr>
          <p:nvPr/>
        </p:nvSpPr>
        <p:spPr>
          <a:xfrm>
            <a:off x="4856086" y="6225808"/>
            <a:ext cx="1837677" cy="509954"/>
          </a:xfrm>
          <a:prstGeom prst="rect">
            <a:avLst/>
          </a:prstGeom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673" y="-333375"/>
            <a:ext cx="10753195" cy="138112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/>
            </a:r>
            <a:br>
              <a:rPr lang="ru-RU" sz="36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</a:br>
            <a:r>
              <a:rPr lang="ru-RU" sz="29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Паспорт проекта</a:t>
            </a:r>
            <a:br>
              <a:rPr lang="ru-RU" sz="29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</a:br>
            <a:r>
              <a:rPr lang="ru-RU" sz="2400" dirty="0"/>
              <a:t>«</a:t>
            </a:r>
            <a:r>
              <a:rPr lang="ru-RU" sz="2300" dirty="0"/>
              <a:t>Оптимизация процесса написания и утверждения рабочих программ педагогами  школы-интерната</a:t>
            </a:r>
            <a:r>
              <a:rPr lang="ru-RU" sz="2300" dirty="0" smtClean="0"/>
              <a:t>»</a:t>
            </a:r>
            <a:r>
              <a:rPr lang="ru-RU" sz="23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/>
            </a:r>
            <a:br>
              <a:rPr lang="ru-RU" sz="23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</a:br>
            <a:endParaRPr lang="ru-RU" sz="23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018457"/>
              </p:ext>
            </p:extLst>
          </p:nvPr>
        </p:nvGraphicFramePr>
        <p:xfrm>
          <a:off x="2120490" y="1811046"/>
          <a:ext cx="8128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897161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50936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54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334348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109732"/>
              </p:ext>
            </p:extLst>
          </p:nvPr>
        </p:nvGraphicFramePr>
        <p:xfrm>
          <a:off x="752168" y="1254787"/>
          <a:ext cx="10441858" cy="4810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310">
                  <a:extLst>
                    <a:ext uri="{9D8B030D-6E8A-4147-A177-3AD203B41FA5}">
                      <a16:colId xmlns:a16="http://schemas.microsoft.com/office/drawing/2014/main" val="3794465679"/>
                    </a:ext>
                  </a:extLst>
                </a:gridCol>
                <a:gridCol w="1740309">
                  <a:extLst>
                    <a:ext uri="{9D8B030D-6E8A-4147-A177-3AD203B41FA5}">
                      <a16:colId xmlns:a16="http://schemas.microsoft.com/office/drawing/2014/main" val="2430623637"/>
                    </a:ext>
                  </a:extLst>
                </a:gridCol>
                <a:gridCol w="1740310">
                  <a:extLst>
                    <a:ext uri="{9D8B030D-6E8A-4147-A177-3AD203B41FA5}">
                      <a16:colId xmlns:a16="http://schemas.microsoft.com/office/drawing/2014/main" val="3564229575"/>
                    </a:ext>
                  </a:extLst>
                </a:gridCol>
                <a:gridCol w="5220929">
                  <a:extLst>
                    <a:ext uri="{9D8B030D-6E8A-4147-A177-3AD203B41FA5}">
                      <a16:colId xmlns:a16="http://schemas.microsoft.com/office/drawing/2014/main" val="893175420"/>
                    </a:ext>
                  </a:extLst>
                </a:gridCol>
              </a:tblGrid>
              <a:tr h="36510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ВОВЛЕЧЕННЫЕ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ЛИЦА И РАМКИ ПРОЕКТА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ОБОСНОВАНИЕ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76225"/>
                  </a:ext>
                </a:extLst>
              </a:tr>
              <a:tr h="158952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Заказчики процесса: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Администрация  ГКОУ КК школы-интерната 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с.Воронцовка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проекта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Подъемова  Г.С.-заместитель  директора  по  УР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проекта: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Богер  Е.В. –директор, Моряхина  С.В.-заместитель  директора  по  ВР, Подъемова  Г.С.-заместитель  директора  по  УР ,  руководители  ШМО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Начало  процесса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создание  рабочей  группы  для  подготовки  шаблона  КТП,  рабочей  программы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Окончание  процесса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единый 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  оформления   документации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Обоснование: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1.Большие   временные  затраты  на  написание   проектов  программ,  КТП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2.Нарушение  сроков   подготовки  программ,  КТП.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Улучшения  направлены  на: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1.Оптимизацию   временного   процесса  подготовки проектов  рабочих  программ,  КТП.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2.Четкую  регламентацию  процесса  документационного  оформления  рабочих  программ,  КТП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3.Исполнительскую  дисциплину.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225501"/>
                  </a:ext>
                </a:extLst>
              </a:tr>
              <a:tr h="21278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ЦЕЛИ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ПЛАНОВЫЙ ЭФФЕКТ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КЛЮЧЕВЫЕ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СОБЫТИЯ ПРОЕКТА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185529"/>
                  </a:ext>
                </a:extLst>
              </a:tr>
              <a:tr h="42012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Цель: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Оптимизация   процесса  подготовки    и  оформления  проектов  КТП,  рабочих  программ  педагогов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Старт проекта: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02.08.2021г.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Защита  карточки  проекта: </a:t>
                      </a: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16.08.2021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Картирование: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02.08.2021г.-20.08.2021г.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Внедрение   улучшений: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 23.08.2021г.  по  31.10.2021г.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Закрытие проекта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01.11.2021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384244"/>
                  </a:ext>
                </a:extLst>
              </a:tr>
              <a:tr h="365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цели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975166"/>
                  </a:ext>
                </a:extLst>
              </a:tr>
              <a:tr h="1059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1.Сокращение времени   на  подготовку  и  оформление   проектов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2.Оформление  в   едином  формате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1.Имеется   разрозненность   в  исполении  оформления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1.Все  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документы   в   едином   формате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422790"/>
                  </a:ext>
                </a:extLst>
              </a:tr>
              <a:tr h="750219">
                <a:tc gridSpan="3"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Эффекты:</a:t>
                      </a:r>
                      <a:endParaRPr kumimoji="0"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-Сокращение  времени   протекания  процесса  на  74 %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 электронной  базы   проектов  программ ,   КТП  учителя,   воспитателя.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674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48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16517"/>
            <a:ext cx="10753195" cy="83384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Команда проекта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617" y="1304520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538F6DC-0138-442D-9597-2AC0C997F372}"/>
              </a:ext>
            </a:extLst>
          </p:cNvPr>
          <p:cNvSpPr/>
          <p:nvPr/>
        </p:nvSpPr>
        <p:spPr>
          <a:xfrm>
            <a:off x="3897222" y="1360583"/>
            <a:ext cx="6034305" cy="5527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n w="6350">
                  <a:solidFill>
                    <a:schemeClr val="tx1"/>
                  </a:solidFill>
                </a:ln>
                <a:latin typeface="Futura PT"/>
              </a:rPr>
              <a:t>Подъемова Галина Сергеевна, заместитель директора по УР </a:t>
            </a:r>
            <a:r>
              <a:rPr lang="ru-RU" sz="1600" dirty="0" smtClean="0">
                <a:ln w="6350">
                  <a:solidFill>
                    <a:schemeClr val="tx1"/>
                  </a:solidFill>
                </a:ln>
              </a:rPr>
              <a:t>– </a:t>
            </a:r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РУКОВОДИТЕЛЬ ПРОЕКТА  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41150CC2-8DED-468E-9992-2A1C0916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5" y="255264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41150CC2-8DED-468E-9992-2A1C0916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5" y="4388988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8897855-5A0B-4817-AA28-4CBD3D1BF2CF}"/>
              </a:ext>
            </a:extLst>
          </p:cNvPr>
          <p:cNvSpPr/>
          <p:nvPr/>
        </p:nvSpPr>
        <p:spPr>
          <a:xfrm>
            <a:off x="2380477" y="2613197"/>
            <a:ext cx="3782860" cy="431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Богер Екатерина Васильевна, директор</a:t>
            </a:r>
            <a:endParaRPr lang="ru-RU" sz="16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Futura PT Ligh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8897855-5A0B-4817-AA28-4CBD3D1BF2CF}"/>
              </a:ext>
            </a:extLst>
          </p:cNvPr>
          <p:cNvSpPr/>
          <p:nvPr/>
        </p:nvSpPr>
        <p:spPr>
          <a:xfrm>
            <a:off x="7665411" y="2613197"/>
            <a:ext cx="3782860" cy="431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Моряхина Светлана Васильевна, заместитель директора по ВР</a:t>
            </a:r>
            <a:endParaRPr lang="ru-RU" sz="16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Futura PT Light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8897855-5A0B-4817-AA28-4CBD3D1BF2CF}"/>
              </a:ext>
            </a:extLst>
          </p:cNvPr>
          <p:cNvSpPr/>
          <p:nvPr/>
        </p:nvSpPr>
        <p:spPr>
          <a:xfrm>
            <a:off x="2380477" y="4510097"/>
            <a:ext cx="3782860" cy="431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Каширская Ольга Трофимовна, руководитель ШМО учителей - предметников</a:t>
            </a:r>
            <a:endParaRPr lang="ru-RU" sz="16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Futura PT Light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8897855-5A0B-4817-AA28-4CBD3D1BF2CF}"/>
              </a:ext>
            </a:extLst>
          </p:cNvPr>
          <p:cNvSpPr/>
          <p:nvPr/>
        </p:nvSpPr>
        <p:spPr>
          <a:xfrm>
            <a:off x="7665411" y="4449542"/>
            <a:ext cx="3782860" cy="431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Futura PT Light"/>
              </a:rPr>
              <a:t>Капканова Марина Хамидулловна, руководитель ШМО учителей начальных классов, надомного обучения и коррекционно- развивающего цикла</a:t>
            </a:r>
            <a:endParaRPr lang="ru-RU" sz="16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Futura PT Light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41150CC2-8DED-468E-9992-2A1C0916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55" y="4233744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41150CC2-8DED-468E-9992-2A1C0916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91" y="256619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1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195" y="-194972"/>
            <a:ext cx="10753195" cy="833846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3243" y="149523"/>
            <a:ext cx="8582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Карта текущего состояния процесса</a:t>
            </a:r>
          </a:p>
        </p:txBody>
      </p:sp>
      <p:pic>
        <p:nvPicPr>
          <p:cNvPr id="1027" name="Picture 3" descr="C:\Users\User\Desktop\Screensho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295399"/>
            <a:ext cx="9882188" cy="532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94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652527" y="54126"/>
            <a:ext cx="10753195" cy="833846"/>
          </a:xfrm>
          <a:prstGeom prst="rect">
            <a:avLst/>
          </a:prstGeom>
        </p:spPr>
        <p:txBody>
          <a:bodyPr vert="horz" lIns="35997" tIns="35997" rIns="35997" bIns="35997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599" b="1" kern="120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Пирамида проблем</a:t>
            </a:r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BB0E51F4-6683-486D-828A-441F28358AC4}"/>
              </a:ext>
            </a:extLst>
          </p:cNvPr>
          <p:cNvSpPr/>
          <p:nvPr/>
        </p:nvSpPr>
        <p:spPr bwMode="auto">
          <a:xfrm>
            <a:off x="2546569" y="1110812"/>
            <a:ext cx="1474286" cy="1205000"/>
          </a:xfrm>
          <a:prstGeom prst="triangle">
            <a:avLst>
              <a:gd name="adj" fmla="val 49251"/>
            </a:avLst>
          </a:prstGeom>
          <a:solidFill>
            <a:srgbClr val="327FBE">
              <a:alpha val="21961"/>
            </a:srgb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рапеция 13">
            <a:extLst>
              <a:ext uri="{FF2B5EF4-FFF2-40B4-BE49-F238E27FC236}">
                <a16:creationId xmlns:a16="http://schemas.microsoft.com/office/drawing/2014/main" id="{59DC12A3-C1E8-4DAD-AB54-B0A685CCA0A8}"/>
              </a:ext>
            </a:extLst>
          </p:cNvPr>
          <p:cNvSpPr/>
          <p:nvPr/>
        </p:nvSpPr>
        <p:spPr bwMode="auto">
          <a:xfrm>
            <a:off x="1469706" y="2363485"/>
            <a:ext cx="3703543" cy="1841607"/>
          </a:xfrm>
          <a:prstGeom prst="trapezoid">
            <a:avLst>
              <a:gd name="adj" fmla="val 59506"/>
            </a:avLst>
          </a:prstGeom>
          <a:solidFill>
            <a:srgbClr val="4770B5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Трапеция 14">
            <a:extLst>
              <a:ext uri="{FF2B5EF4-FFF2-40B4-BE49-F238E27FC236}">
                <a16:creationId xmlns:a16="http://schemas.microsoft.com/office/drawing/2014/main" id="{FEA94B5E-3ECA-46F3-8242-90F1BA3E4187}"/>
              </a:ext>
            </a:extLst>
          </p:cNvPr>
          <p:cNvSpPr/>
          <p:nvPr/>
        </p:nvSpPr>
        <p:spPr bwMode="auto">
          <a:xfrm>
            <a:off x="-65107" y="4304102"/>
            <a:ext cx="6697638" cy="2500553"/>
          </a:xfrm>
          <a:prstGeom prst="trapezoid">
            <a:avLst>
              <a:gd name="adj" fmla="val 59506"/>
            </a:avLst>
          </a:prstGeom>
          <a:solidFill>
            <a:srgbClr val="0070C0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82426F1-1212-4CAB-9D7A-374AC91E8D3D}"/>
              </a:ext>
            </a:extLst>
          </p:cNvPr>
          <p:cNvSpPr/>
          <p:nvPr/>
        </p:nvSpPr>
        <p:spPr>
          <a:xfrm>
            <a:off x="3582444" y="1159005"/>
            <a:ext cx="2755726" cy="269325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Федеральный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D45F780-F234-44EF-A0B3-176E03B021F1}"/>
              </a:ext>
            </a:extLst>
          </p:cNvPr>
          <p:cNvSpPr/>
          <p:nvPr/>
        </p:nvSpPr>
        <p:spPr>
          <a:xfrm>
            <a:off x="3701441" y="1542739"/>
            <a:ext cx="6450904" cy="758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отсутствуют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469C47B-2C08-462A-A103-80CA445B1B4E}"/>
              </a:ext>
            </a:extLst>
          </p:cNvPr>
          <p:cNvSpPr/>
          <p:nvPr/>
        </p:nvSpPr>
        <p:spPr>
          <a:xfrm>
            <a:off x="4346532" y="2391626"/>
            <a:ext cx="2580361" cy="304397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Региональный уровень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6192284-9982-4F4F-8AB3-555BE6A785EA}"/>
              </a:ext>
            </a:extLst>
          </p:cNvPr>
          <p:cNvSpPr/>
          <p:nvPr/>
        </p:nvSpPr>
        <p:spPr>
          <a:xfrm>
            <a:off x="4346532" y="2912223"/>
            <a:ext cx="6701425" cy="970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rgbClr val="7030A0"/>
                </a:solidFill>
              </a:rPr>
              <a:t>отсутствуют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E5A6370-CD24-4CD9-A71A-C9E5DD12C635}"/>
              </a:ext>
            </a:extLst>
          </p:cNvPr>
          <p:cNvSpPr/>
          <p:nvPr/>
        </p:nvSpPr>
        <p:spPr>
          <a:xfrm>
            <a:off x="5448821" y="4297488"/>
            <a:ext cx="2555309" cy="378218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Местный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41FFCD0-0C73-46A9-8C88-7733FD3D7449}"/>
              </a:ext>
            </a:extLst>
          </p:cNvPr>
          <p:cNvSpPr/>
          <p:nvPr/>
        </p:nvSpPr>
        <p:spPr>
          <a:xfrm>
            <a:off x="4999704" y="4774716"/>
            <a:ext cx="6231294" cy="1962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b="1" spc="-19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200" b="1" spc="-34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льшие временные</a:t>
            </a:r>
            <a:r>
              <a:rPr lang="ru-RU" sz="1200" b="1" spc="-19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200" b="1" spc="-37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1200" b="1" spc="-38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lang="ru-RU" sz="1200" b="1" spc="-3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написание проектов программ (КТП).</a:t>
            </a:r>
            <a:endParaRPr 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80"/>
              </a:lnSpc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b="1" spc="-19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200" b="1" spc="-13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200" b="1" spc="-19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шение</a:t>
            </a:r>
            <a:r>
              <a:rPr lang="ru-RU" sz="1200" b="1" spc="-19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сроков</a:t>
            </a:r>
            <a:r>
              <a:rPr lang="ru-RU" sz="1200" b="1" spc="-19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b="1" spc="-37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200" b="1" spc="-36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b="1" spc="-37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товки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программ (КТП) педагогами.</a:t>
            </a:r>
            <a:endParaRPr 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82"/>
              </a:lnSpc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b="1" spc="-19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b="1" spc="-37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1200" b="1" spc="-17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b="1" spc="-37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льст</a:t>
            </a:r>
            <a:r>
              <a:rPr lang="ru-RU" sz="1200" b="1" spc="-1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b="1" spc="-3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</a:t>
            </a:r>
            <a:r>
              <a:rPr lang="ru-RU" sz="1200" b="1" spc="-19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-37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качеством выполнения процесса педагогами.</a:t>
            </a:r>
            <a:endParaRPr 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</a:t>
            </a:r>
            <a:r>
              <a:rPr lang="ru-RU" sz="1200" b="1" spc="-37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1200" b="1" spc="-17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b="1" spc="-37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льст</a:t>
            </a:r>
            <a:r>
              <a:rPr lang="ru-RU" sz="1200" b="1" spc="-15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b="1" spc="-3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b="1" spc="-37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1200" b="1" spc="-36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b="1" spc="-34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необходимостью неоднократного корректирования проектов программ (КТП).</a:t>
            </a:r>
          </a:p>
          <a:p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Непонимание частью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коллектива алгоритма согласования программ (КТП).</a:t>
            </a:r>
            <a:endParaRPr 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solidFill>
                <a:schemeClr val="tx1"/>
              </a:solidFill>
              <a:latin typeface="Arial"/>
            </a:endParaRPr>
          </a:p>
          <a:p>
            <a:pPr>
              <a:lnSpc>
                <a:spcPts val="1680"/>
              </a:lnSpc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53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8385" y="88335"/>
            <a:ext cx="10753195" cy="83384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Карта целевого состояния процесса</a:t>
            </a:r>
          </a:p>
        </p:txBody>
      </p:sp>
      <p:pic>
        <p:nvPicPr>
          <p:cNvPr id="2050" name="Picture 2" descr="C:\Users\User\Desktop\Screenshot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257300"/>
            <a:ext cx="10564813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0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887" y="73489"/>
            <a:ext cx="10753195" cy="83384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План мероприятий по устранению проблем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779835" y="4192248"/>
            <a:ext cx="223336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ru-RU" sz="2000" dirty="0" smtClean="0">
              <a:solidFill>
                <a:srgbClr val="2B75B9"/>
              </a:solidFill>
              <a:latin typeface="Franklin Gothic Demi" panose="020B0703020102020204" pitchFamily="34" charset="0"/>
            </a:endParaRP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355373"/>
              </p:ext>
            </p:extLst>
          </p:nvPr>
        </p:nvGraphicFramePr>
        <p:xfrm>
          <a:off x="949886" y="850641"/>
          <a:ext cx="10753196" cy="55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064">
                  <a:extLst>
                    <a:ext uri="{9D8B030D-6E8A-4147-A177-3AD203B41FA5}">
                      <a16:colId xmlns:a16="http://schemas.microsoft.com/office/drawing/2014/main" val="358419725"/>
                    </a:ext>
                  </a:extLst>
                </a:gridCol>
                <a:gridCol w="1833996">
                  <a:extLst>
                    <a:ext uri="{9D8B030D-6E8A-4147-A177-3AD203B41FA5}">
                      <a16:colId xmlns:a16="http://schemas.microsoft.com/office/drawing/2014/main" val="2376182886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817508355"/>
                    </a:ext>
                  </a:extLst>
                </a:gridCol>
                <a:gridCol w="1956954">
                  <a:extLst>
                    <a:ext uri="{9D8B030D-6E8A-4147-A177-3AD203B41FA5}">
                      <a16:colId xmlns:a16="http://schemas.microsoft.com/office/drawing/2014/main" val="775218342"/>
                    </a:ext>
                  </a:extLst>
                </a:gridCol>
                <a:gridCol w="1520537">
                  <a:extLst>
                    <a:ext uri="{9D8B030D-6E8A-4147-A177-3AD203B41FA5}">
                      <a16:colId xmlns:a16="http://schemas.microsoft.com/office/drawing/2014/main" val="1735624172"/>
                    </a:ext>
                  </a:extLst>
                </a:gridCol>
                <a:gridCol w="1229045">
                  <a:extLst>
                    <a:ext uri="{9D8B030D-6E8A-4147-A177-3AD203B41FA5}">
                      <a16:colId xmlns:a16="http://schemas.microsoft.com/office/drawing/2014/main" val="2666303058"/>
                    </a:ext>
                  </a:extLst>
                </a:gridCol>
              </a:tblGrid>
              <a:tr h="470808">
                <a:tc>
                  <a:txBody>
                    <a:bodyPr/>
                    <a:lstStyle/>
                    <a:p>
                      <a:pPr marL="0" algn="ctr"/>
                      <a:r>
                        <a:rPr lang="ru-RU" sz="1200" b="1" i="0" spc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</a:t>
                      </a:r>
                      <a:r>
                        <a:rPr lang="ru-RU" sz="1200" b="1" i="0" spc="-15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 </a:t>
                      </a:r>
                    </a:p>
                    <a:p>
                      <a:pPr marL="73152" algn="ctr">
                        <a:lnSpc>
                          <a:spcPts val="1383"/>
                        </a:lnSpc>
                      </a:pPr>
                      <a:r>
                        <a:rPr lang="ru-RU" sz="1200" b="1" i="0" spc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(проблема)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algn="ctr">
                        <a:lnSpc>
                          <a:spcPts val="1383"/>
                        </a:lnSpc>
                      </a:pPr>
                      <a:r>
                        <a:rPr lang="ru-RU" sz="1200" b="1" i="0" spc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Документ, подтверждающий выполнение работы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(исполнители)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416995"/>
                  </a:ext>
                </a:extLst>
              </a:tr>
              <a:tr h="693218">
                <a:tc rowSpan="2">
                  <a:txBody>
                    <a:bodyPr/>
                    <a:lstStyle/>
                    <a:p>
                      <a:pPr marL="0"/>
                      <a:r>
                        <a:rPr lang="ru-RU" sz="1200" b="0" i="0" spc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Большие временные  </a:t>
                      </a:r>
                    </a:p>
                    <a:p>
                      <a:pPr marL="0">
                        <a:lnSpc>
                          <a:spcPts val="1380"/>
                        </a:lnSpc>
                      </a:pPr>
                      <a:r>
                        <a:rPr lang="ru-RU" sz="1200" b="0" i="0" spc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написание  </a:t>
                      </a:r>
                    </a:p>
                    <a:p>
                      <a:pPr marL="0">
                        <a:lnSpc>
                          <a:spcPts val="1379"/>
                        </a:lnSpc>
                      </a:pPr>
                      <a:r>
                        <a:rPr lang="ru-RU" sz="1200" b="0" i="0" spc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 программ  </a:t>
                      </a:r>
                    </a:p>
                    <a:p>
                      <a:pPr marL="0">
                        <a:lnSpc>
                          <a:spcPts val="1380"/>
                        </a:lnSpc>
                      </a:pPr>
                      <a:r>
                        <a:rPr lang="ru-RU" sz="1200" b="0" i="0" spc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(КТП)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>
                        <a:lnSpc>
                          <a:spcPts val="1380"/>
                        </a:lnSpc>
                      </a:pPr>
                      <a:r>
                        <a:rPr lang="ru-RU" sz="1200" b="0" i="0" spc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1.Отсутствие алгоритма  написания и  согласования проекта рабочей программы педагога школы-интерната (КТП)</a:t>
                      </a:r>
                    </a:p>
                    <a:p>
                      <a:pPr marL="0">
                        <a:lnSpc>
                          <a:spcPts val="1380"/>
                        </a:lnSpc>
                      </a:pPr>
                      <a:r>
                        <a:rPr lang="ru-RU" sz="1200" b="0" i="0" spc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Молодые   специалисты, вновь  принятые педагоги.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шаблона проекта рабочей программы педагога школы-интерната (КТП)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«Об   утверждении шаблона проекта рабочей программы педагога школы-интерната (КТП)»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 директора  по  УР  </a:t>
                      </a:r>
                      <a:r>
                        <a:rPr lang="ru-RU" sz="1200" b="0" i="0" spc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Подъемова</a:t>
                      </a:r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Г.С., Руководители  ШМО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03.08-09.08.2021г.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26695"/>
                  </a:ext>
                </a:extLst>
              </a:tr>
              <a:tr h="656214">
                <a:tc vMerge="1">
                  <a:txBody>
                    <a:bodyPr/>
                    <a:lstStyle/>
                    <a:p>
                      <a:endParaRPr lang="ru-RU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1200" b="0" i="0" spc="-24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чение шаблона проекта рабочей программы (КТП) педагогами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 заседания  методического  объединения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 ШМО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10.08-11.08.2021г.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124291"/>
                  </a:ext>
                </a:extLst>
              </a:tr>
              <a:tr h="1725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Непонимание рядом педагогов алгоритма согласования проекта рабочей программы педагога школы-интерната (КТП) 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1.Молодые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специалисты,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2.Вновь  принятые   педагоги,  пришедшие  из 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некоррекционных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учреждений.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Обучающий   семинар  по  работе   с  шаблоном проекта рабочих программ педагогов школы-интерната (КТП)    для   вновь принятых  специалистов.</a:t>
                      </a: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   семинара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 ШМО</a:t>
                      </a: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12.08.-13.08.2021г.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850930"/>
                  </a:ext>
                </a:extLst>
              </a:tr>
              <a:tr h="1006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</a:t>
                      </a:r>
                      <a:r>
                        <a:rPr lang="ru-RU" sz="1200" b="0" i="0" spc="-24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шение сроков сдачи  проектов программ, (КТП) педагогами</a:t>
                      </a:r>
                    </a:p>
                    <a:p>
                      <a:pPr marL="0"/>
                      <a:endParaRPr lang="ru-RU" sz="1200" b="0" i="0" spc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1.Человеческий  фактор.</a:t>
                      </a:r>
                    </a:p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2.Корректировка  проектов, исправление  недочетов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379"/>
                        </a:lnSpc>
                      </a:pPr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Делегирование полномочий  заместителя директора по согласованию  рабочих программ  (КТП) р</a:t>
                      </a:r>
                      <a:r>
                        <a:rPr lang="ru-RU" sz="1200" b="0" i="0" spc="-24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ководителям  </a:t>
                      </a:r>
                    </a:p>
                    <a:p>
                      <a:pPr marL="0">
                        <a:lnSpc>
                          <a:spcPts val="1380"/>
                        </a:lnSpc>
                      </a:pPr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</a:t>
                      </a:r>
                      <a:r>
                        <a:rPr lang="ru-RU" sz="1200" b="0" i="0" spc="-15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  методических  объединений</a:t>
                      </a:r>
                      <a:r>
                        <a:rPr lang="ru-RU" sz="1200" b="0" i="0" spc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>
                        <a:lnSpc>
                          <a:spcPts val="1380"/>
                        </a:lnSpc>
                      </a:pPr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  конкретных  сроков   сдачи  проекта  рабочей программы педагога школы-интерната (КТП)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380"/>
                        </a:lnSpc>
                      </a:pPr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«О  делегировании  полномочий», </a:t>
                      </a:r>
                    </a:p>
                    <a:p>
                      <a:pPr marL="0">
                        <a:lnSpc>
                          <a:spcPts val="1380"/>
                        </a:lnSpc>
                      </a:pPr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 «О  подготовке  проекта рабочей программы педагога школы-интерната (КТП)»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 директора  по  УР  </a:t>
                      </a:r>
                      <a:r>
                        <a:rPr lang="ru-RU" sz="1200" b="0" i="0" spc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Подъемова</a:t>
                      </a:r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Г.С.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380"/>
                        </a:lnSpc>
                      </a:pPr>
                      <a:r>
                        <a:rPr lang="ru-RU" sz="1200" b="0" i="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23.08-27.08.2021г.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329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83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Достигнутые результаты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36D1805-57B3-4E04-8411-8E76B8EB0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46739"/>
              </p:ext>
            </p:extLst>
          </p:nvPr>
        </p:nvGraphicFramePr>
        <p:xfrm>
          <a:off x="941033" y="1083076"/>
          <a:ext cx="10049522" cy="5042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03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>
            <a:spLocks noGrp="1"/>
          </p:cNvSpPr>
          <p:nvPr>
            <p:ph type="title"/>
          </p:nvPr>
        </p:nvSpPr>
        <p:spPr>
          <a:xfrm>
            <a:off x="704297" y="128857"/>
            <a:ext cx="11487703" cy="856565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Визуализация (фотографии «Было» – «Стало</a:t>
            </a:r>
            <a:r>
              <a:rPr lang="ru-RU" sz="32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»)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5E05F25-4175-4AA0-B949-6ED42AC1450F}"/>
              </a:ext>
            </a:extLst>
          </p:cNvPr>
          <p:cNvSpPr/>
          <p:nvPr/>
        </p:nvSpPr>
        <p:spPr>
          <a:xfrm>
            <a:off x="1954060" y="1377863"/>
            <a:ext cx="2054269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«Было»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43DBE48-A421-440B-8CD1-3AF23EF66071}"/>
              </a:ext>
            </a:extLst>
          </p:cNvPr>
          <p:cNvSpPr/>
          <p:nvPr/>
        </p:nvSpPr>
        <p:spPr>
          <a:xfrm>
            <a:off x="7866345" y="1377863"/>
            <a:ext cx="2371595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«Стало»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1" t="-8552" r="-12522" b="-11841"/>
          <a:stretch/>
        </p:blipFill>
        <p:spPr>
          <a:xfrm>
            <a:off x="1240132" y="2725761"/>
            <a:ext cx="4682836" cy="28411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355" y="2889504"/>
            <a:ext cx="4442691" cy="23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1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TM02900722[[fn=Совет директоров]]</Template>
  <TotalTime>13093</TotalTime>
  <Words>665</Words>
  <Application>Microsoft Office PowerPoint</Application>
  <PresentationFormat>Широкоэкранный</PresentationFormat>
  <Paragraphs>120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9" baseType="lpstr">
      <vt:lpstr>Arial</vt:lpstr>
      <vt:lpstr>Bookman Old Style</vt:lpstr>
      <vt:lpstr>Calibri</vt:lpstr>
      <vt:lpstr>Calibri Light</vt:lpstr>
      <vt:lpstr>Cambria</vt:lpstr>
      <vt:lpstr>Franklin Gothic Demi</vt:lpstr>
      <vt:lpstr>Futura PT</vt:lpstr>
      <vt:lpstr>Futura PT Bold</vt:lpstr>
      <vt:lpstr>Futura PT Light</vt:lpstr>
      <vt:lpstr>Gill Sans MT</vt:lpstr>
      <vt:lpstr>Roboto</vt:lpstr>
      <vt:lpstr>Times New Roman</vt:lpstr>
      <vt:lpstr>Verdana</vt:lpstr>
      <vt:lpstr>Wingdings</vt:lpstr>
      <vt:lpstr>Wingdings 2</vt:lpstr>
      <vt:lpstr>Wingdings 3</vt:lpstr>
      <vt:lpstr>HDOfficeLightV0</vt:lpstr>
      <vt:lpstr>1_Начальная</vt:lpstr>
      <vt:lpstr>Презентация PowerPoint</vt:lpstr>
      <vt:lpstr> Паспорт проекта «Оптимизация процесса написания и утверждения рабочих программ педагогами  школы-интерната» </vt:lpstr>
      <vt:lpstr>Команда проекта</vt:lpstr>
      <vt:lpstr> </vt:lpstr>
      <vt:lpstr>Пирамида проблем</vt:lpstr>
      <vt:lpstr>Карта целевого состояния процесса</vt:lpstr>
      <vt:lpstr>План мероприятий по устранению проблем</vt:lpstr>
      <vt:lpstr>Достигнутые результаты</vt:lpstr>
      <vt:lpstr> Визуализация (фотографии «Было» – «Стало»)</vt:lpstr>
      <vt:lpstr> Разработанные стандарты по внедренным улучшениям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203-3</dc:creator>
  <cp:lastModifiedBy>дом</cp:lastModifiedBy>
  <cp:revision>938</cp:revision>
  <cp:lastPrinted>2022-01-17T10:48:45Z</cp:lastPrinted>
  <dcterms:created xsi:type="dcterms:W3CDTF">2018-05-04T13:40:44Z</dcterms:created>
  <dcterms:modified xsi:type="dcterms:W3CDTF">2022-02-02T12:33:13Z</dcterms:modified>
</cp:coreProperties>
</file>