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9" r:id="rId6"/>
    <p:sldId id="286" r:id="rId7"/>
    <p:sldId id="258" r:id="rId8"/>
    <p:sldId id="289" r:id="rId9"/>
    <p:sldId id="292" r:id="rId10"/>
    <p:sldId id="293" r:id="rId11"/>
    <p:sldId id="304" r:id="rId12"/>
    <p:sldId id="302" r:id="rId13"/>
    <p:sldId id="305" r:id="rId14"/>
    <p:sldId id="306" r:id="rId15"/>
    <p:sldId id="262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CFB8-EB6E-4B1A-B96D-322AED6B251F}" v="3" dt="2021-08-31T19:11:11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30270F-F493-402C-9A93-3DD7686A0696}" type="datetime1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0C20A1-71F7-48D6-9B7C-279FB528DA1F}" type="datetime1">
              <a:rPr lang="ru-RU" noProof="0" smtClean="0"/>
              <a:t>11.03.2025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5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957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7710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129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86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153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989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028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080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429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807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B3784F3-2271-4F8D-A0BC-8F40E6849FE5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99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Дата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Рисунок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47" name="Рисунок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0" name="Рисунок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0" name="Дата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1" name="Нижний колонтитул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5" name="Дата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56" name="Нижний колонтитул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157" name="Номер слайда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начки, содержимое и картинка в рамк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0" name="Место для изображения из Интернета 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Место для изображения из Интернета 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Место для изображения из Интернета 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2" name="Дата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64" name="Нижний колонтитул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6" name="Номер слайда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3 объект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8" name="Место для изображения из Интернета 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9" name="Текст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0" name="Место для изображения из Интернета 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3" name="Место для изображения из Интернета 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4" name="Дата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75" name="Нижний колонтитул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76" name="Номер слайда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Место для изображения из Интернета 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33" name="Дата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35" name="Нижний колонтитул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Рисунок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5" name="Рисунок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54" name="Рисунок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2 рисунк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большой рисун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Дата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28" name="Нижний колонтитул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объект и рисунок в рамке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12" name="Дата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13" name="Нижний колонтитул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114" name="Номер слайда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2" name="Объект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3" name="Текст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образец заголовка</a:t>
            </a:r>
          </a:p>
        </p:txBody>
      </p:sp>
      <p:sp>
        <p:nvSpPr>
          <p:cNvPr id="57" name="Дата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8" name="Нижний колонтитул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59" name="Номер слайда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1" name="Рисунок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7" name="Рисунок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5" name="Рисунок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10" name="Рисунок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чее содержимо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6" name="Текст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78" name="Текст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0" name="Текст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2" name="Текст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84" name="Текст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6" name="Текст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7" name="Текст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8" name="Текст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 </a:t>
            </a:r>
          </a:p>
        </p:txBody>
      </p:sp>
      <p:sp>
        <p:nvSpPr>
          <p:cNvPr id="93" name="Дата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94" name="Нижний колонтитул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95" name="Номер слайда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13.07.20XX г.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Презентация конференции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5415FF-395A-4AF8-B0FD-292979D3F8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18681" r="14814" b="28634"/>
          <a:stretch/>
        </p:blipFill>
        <p:spPr>
          <a:xfrm>
            <a:off x="3415570" y="57660"/>
            <a:ext cx="1719072" cy="1655404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0" t="27570" r="34327" b="42941"/>
          <a:stretch/>
        </p:blipFill>
        <p:spPr>
          <a:xfrm>
            <a:off x="1" y="1713063"/>
            <a:ext cx="1680754" cy="170940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618" y="1533667"/>
            <a:ext cx="5679621" cy="87730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ЕМЕЛЯ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440D7D-B6ED-48AB-80DC-7E1E2E8E61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22589" r="45900" b="41612"/>
          <a:stretch/>
        </p:blipFill>
        <p:spPr>
          <a:xfrm>
            <a:off x="3415570" y="5155473"/>
            <a:ext cx="1719072" cy="1702527"/>
          </a:xfr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618" y="3196098"/>
            <a:ext cx="5050971" cy="472073"/>
          </a:xfrm>
        </p:spPr>
        <p:txBody>
          <a:bodyPr rtlCol="0">
            <a:noAutofit/>
          </a:bodyPr>
          <a:lstStyle/>
          <a:p>
            <a:r>
              <a:rPr lang="ru-RU" sz="1800" b="1" dirty="0"/>
              <a:t>ДОПОЛНИТЕЛЬНАЯ ОБЩЕОБРАЗОВАТЕЛЬНАЯ ОБЩЕРАЗВИВАЮЩАЯ </a:t>
            </a:r>
            <a:r>
              <a:rPr lang="ru-RU" sz="1800" b="1" dirty="0" smtClean="0"/>
              <a:t>ПРОГРАММА</a:t>
            </a:r>
          </a:p>
          <a:p>
            <a:r>
              <a:rPr lang="ru-RU" sz="1800" b="1" dirty="0" smtClean="0"/>
              <a:t>ГКОУ КК школа-интернат </a:t>
            </a:r>
            <a:r>
              <a:rPr lang="ru-RU" sz="1800" b="1" dirty="0" err="1" smtClean="0"/>
              <a:t>с.Воронцовка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ED6838-F344-49D7-A93B-2BB63CD34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0070" r="5235" b="7928"/>
          <a:stretch/>
        </p:blipFill>
        <p:spPr>
          <a:xfrm>
            <a:off x="0" y="458132"/>
            <a:ext cx="6096000" cy="6399868"/>
          </a:xfrm>
        </p:spPr>
      </p:pic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74377" y="189876"/>
            <a:ext cx="6096000" cy="66171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Формы организации учебного занятия: </a:t>
            </a:r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sz="1400" b="1" i="1" dirty="0">
              <a:solidFill>
                <a:schemeClr val="bg1"/>
              </a:solidFill>
            </a:endParaRPr>
          </a:p>
          <a:p>
            <a:endParaRPr lang="ru-RU" sz="2800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- Учебная </a:t>
            </a:r>
            <a:r>
              <a:rPr lang="ru-RU" b="1" i="1" dirty="0">
                <a:solidFill>
                  <a:schemeClr val="bg1"/>
                </a:solidFill>
              </a:rPr>
              <a:t>игра , </a:t>
            </a:r>
            <a:r>
              <a:rPr lang="ru-RU" b="1" i="1" dirty="0" smtClean="0">
                <a:solidFill>
                  <a:schemeClr val="bg1"/>
                </a:solidFill>
              </a:rPr>
              <a:t>театральная </a:t>
            </a:r>
            <a:r>
              <a:rPr lang="ru-RU" b="1" i="1" dirty="0">
                <a:solidFill>
                  <a:schemeClr val="bg1"/>
                </a:solidFill>
              </a:rPr>
              <a:t>игра, сюжетно-ролевая игра, беседа, литературные чтения. рассказ, инструктаж, демонстрация, использование технических средств, практические задания, показ приемов исполнения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Индивидуальные </a:t>
            </a:r>
            <a:r>
              <a:rPr lang="ru-RU" b="1" i="1" dirty="0">
                <a:solidFill>
                  <a:schemeClr val="bg1"/>
                </a:solidFill>
              </a:rPr>
              <a:t>занятия – работа над художественным воплощением образа, вокальным исполнением или танцевальным номером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Показ </a:t>
            </a:r>
            <a:r>
              <a:rPr lang="ru-RU" b="1" i="1" dirty="0">
                <a:solidFill>
                  <a:schemeClr val="bg1"/>
                </a:solidFill>
              </a:rPr>
              <a:t>спектакля (других форм театрализации) – публичное выступление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b="1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bg1"/>
                </a:solidFill>
              </a:rPr>
              <a:t>- Воспитательные </a:t>
            </a:r>
            <a:r>
              <a:rPr lang="ru-RU" b="1" i="1" dirty="0">
                <a:solidFill>
                  <a:schemeClr val="bg1"/>
                </a:solidFill>
              </a:rPr>
              <a:t>формы работы – беседы, посещение театров, совместные праздники, вечера отдыха. Индивидуальная работа с родителями – беседы, консультации, приглашения на выступления.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229374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/>
          <a:lstStyle/>
          <a:p>
            <a:pPr rtl="0"/>
            <a:r>
              <a:rPr lang="ru-RU" dirty="0" smtClean="0"/>
              <a:t>Мы гордимся успехами наших детей</a:t>
            </a:r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95478A-70E6-46FF-A963-D077CF0C5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r="9364"/>
          <a:stretch/>
        </p:blipFill>
        <p:spPr>
          <a:xfrm>
            <a:off x="1901032" y="0"/>
            <a:ext cx="3441345" cy="3429000"/>
          </a:xfrm>
        </p:spPr>
      </p:pic>
      <p:sp>
        <p:nvSpPr>
          <p:cNvPr id="23" name="Объект 22">
            <a:extLst>
              <a:ext uri="{FF2B5EF4-FFF2-40B4-BE49-F238E27FC236}">
                <a16:creationId xmlns:a16="http://schemas.microsoft.com/office/drawing/2014/main" id="{8B0EE5BA-CA63-41C6-B15E-A8E2131ACA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1674688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Наши воспитанники принимают активное участие в краевых и общероссийских конкурсах</a:t>
            </a:r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9FEE552-F1E9-4928-8210-C541141618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6937" r="23111"/>
          <a:stretch/>
        </p:blipFill>
        <p:spPr>
          <a:xfrm>
            <a:off x="8758591" y="1130"/>
            <a:ext cx="3433409" cy="3427870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119154"/>
            <a:ext cx="2800350" cy="20378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 smtClean="0"/>
              <a:t>Все школьные мероприятия проходят с участием кружка «Емеля»</a:t>
            </a:r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AAEF5E6-AB88-4330-BF4F-BA739F2817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5" t="10537" r="12671"/>
          <a:stretch/>
        </p:blipFill>
        <p:spPr>
          <a:xfrm>
            <a:off x="5342377" y="3429000"/>
            <a:ext cx="3420624" cy="3429000"/>
          </a:xfrm>
        </p:spPr>
      </p:pic>
      <p:sp>
        <p:nvSpPr>
          <p:cNvPr id="22" name="Объект 21">
            <a:extLst>
              <a:ext uri="{FF2B5EF4-FFF2-40B4-BE49-F238E27FC236}">
                <a16:creationId xmlns:a16="http://schemas.microsoft.com/office/drawing/2014/main" id="{BB7AADC4-96C1-41B1-95A8-882A74D1E1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5119" y="4093029"/>
            <a:ext cx="2800351" cy="2063931"/>
          </a:xfrm>
        </p:spPr>
        <p:txBody>
          <a:bodyPr rtlCol="0">
            <a:normAutofit fontScale="85000" lnSpcReduction="10000"/>
          </a:bodyPr>
          <a:lstStyle/>
          <a:p>
            <a:r>
              <a:rPr lang="ru-RU" dirty="0" smtClean="0"/>
              <a:t>Для нас важно, чтобы ребята почувствовали в себе силы и научились быть открытыми и общительными, не боялись выражать свои мысли, могли проявить свои таланты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21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rtlCol="0"/>
          <a:lstStyle/>
          <a:p>
            <a:pPr rtl="0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82B5BC2-22E9-48C4-9B94-941BE14101A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962787" y="2551611"/>
            <a:ext cx="4780058" cy="3338749"/>
          </a:xfrm>
        </p:spPr>
        <p:txBody>
          <a:bodyPr rtlCol="0">
            <a:normAutofit/>
          </a:bodyPr>
          <a:lstStyle/>
          <a:p>
            <a:pPr rtl="0"/>
            <a:r>
              <a:rPr lang="ru-RU" sz="2400" dirty="0" smtClean="0"/>
              <a:t>Болдырева Татьяна Владимировна</a:t>
            </a:r>
          </a:p>
          <a:p>
            <a:pPr rtl="0"/>
            <a:endParaRPr lang="ru-RU" sz="2400" dirty="0"/>
          </a:p>
          <a:p>
            <a:pPr rtl="0"/>
            <a:r>
              <a:rPr lang="ru-RU" sz="2400" dirty="0" smtClean="0"/>
              <a:t>Педагог дополнительного образования</a:t>
            </a:r>
          </a:p>
          <a:p>
            <a:pPr rtl="0"/>
            <a:r>
              <a:rPr lang="ru-RU" sz="2400" dirty="0" smtClean="0"/>
              <a:t>ГКОУ КК школы-интерната </a:t>
            </a:r>
            <a:r>
              <a:rPr lang="ru-RU" sz="2400" dirty="0" err="1" smtClean="0"/>
              <a:t>с.Воронцовка</a:t>
            </a:r>
            <a:endParaRPr lang="ru-RU" sz="2400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0360CE-E8E9-4921-ACEE-1768F9BC3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9" t="10324"/>
          <a:stretch/>
        </p:blipFill>
        <p:spPr>
          <a:xfrm>
            <a:off x="7280364" y="592183"/>
            <a:ext cx="4023361" cy="5693072"/>
          </a:xfrm>
        </p:spPr>
      </p:pic>
      <p:sp>
        <p:nvSpPr>
          <p:cNvPr id="166" name="Номер слайда 165">
            <a:extLst>
              <a:ext uri="{FF2B5EF4-FFF2-40B4-BE49-F238E27FC236}">
                <a16:creationId xmlns:a16="http://schemas.microsoft.com/office/drawing/2014/main" id="{C6322F0B-DD10-4131-BAF2-2C4B6470F0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Кружок «Емеля»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B28EF-A4B0-4FFF-B3F0-708C41B17F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t="29382" r="11307" b="9068"/>
          <a:stretch/>
        </p:blipFill>
        <p:spPr>
          <a:xfrm>
            <a:off x="0" y="0"/>
            <a:ext cx="3443864" cy="344397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F7333E-8622-47C0-9AC8-B9C46E172E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32694" r="13720"/>
          <a:stretch/>
        </p:blipFill>
        <p:spPr>
          <a:xfrm>
            <a:off x="3443864" y="3443974"/>
            <a:ext cx="3448330" cy="3414026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633D4FE-F554-41E3-B768-8EE98FC1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vert="horz" lIns="0" tIns="45720" rIns="91440" bIns="45720" numCol="1" rtlCol="0" anchor="t">
            <a:normAutofit/>
          </a:bodyPr>
          <a:lstStyle/>
          <a:p>
            <a:r>
              <a:rPr lang="ru-RU" dirty="0"/>
              <a:t>В основе концепции кружка художественного слова лежит слияние двух важнейших составляющих искусства: театральной деятельности и литературы </a:t>
            </a:r>
            <a:r>
              <a:rPr lang="ru-RU" dirty="0" smtClean="0"/>
              <a:t>.</a:t>
            </a:r>
          </a:p>
          <a:p>
            <a:r>
              <a:rPr lang="ru-RU" dirty="0"/>
              <a:t>Различные формы игровой</a:t>
            </a:r>
          </a:p>
          <a:p>
            <a:r>
              <a:rPr lang="ru-RU" dirty="0"/>
              <a:t>деятельности позволяют педагогу и ребенку почувствовать себя в различных социальных ролях и сделать смысл вещей наиболее явным для ребенка.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1EE71A-4259-484A-AD7E-40964F671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965489" y="0"/>
            <a:ext cx="10574529" cy="6806792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687" y="0"/>
            <a:ext cx="7848238" cy="1068432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ru-RU" b="1" dirty="0"/>
              <a:t>Ведущей формой реализации театральной деятельности является </a:t>
            </a:r>
            <a:r>
              <a:rPr lang="ru-RU" b="1" dirty="0" smtClean="0"/>
              <a:t>игра перевоплощение</a:t>
            </a:r>
            <a:r>
              <a:rPr lang="ru-RU" b="1" dirty="0"/>
              <a:t>, когда ребенок выступает в той или иной роли в зависимости от ситуации, предлагаемой педагогом. </a:t>
            </a:r>
            <a:endParaRPr lang="ru-RU" b="1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E3E18A86-1F99-42BC-8F64-6A864544A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ru-RU"/>
              <a:t>Презентация конференции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8A24BCD-99AE-4864-B56E-758F526C1A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146" y="354330"/>
            <a:ext cx="4603750" cy="1343025"/>
          </a:xfrm>
        </p:spPr>
        <p:txBody>
          <a:bodyPr rtlCol="0">
            <a:normAutofit fontScale="90000"/>
          </a:bodyPr>
          <a:lstStyle/>
          <a:p>
            <a:r>
              <a:rPr lang="ru-RU" i="1" dirty="0"/>
              <a:t>Направленность модифицированной программы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1AF098-A3A7-43BB-AD3A-501040E963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6" t="22679" r="24531" b="7444"/>
          <a:stretch/>
        </p:blipFill>
        <p:spPr>
          <a:xfrm>
            <a:off x="792481" y="591409"/>
            <a:ext cx="4180114" cy="5672005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EDAC73C-E6A4-453D-B11A-1A391CDB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2025" y="3108960"/>
            <a:ext cx="5975803" cy="318452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/>
              <a:t>В основу проекта были положены следующие принципы:</a:t>
            </a:r>
          </a:p>
          <a:p>
            <a:pPr lvl="0"/>
            <a:r>
              <a:rPr lang="ru-RU" dirty="0"/>
              <a:t>Принцип системности – предполагает преемственность знаний, комплексность в их усвоении.</a:t>
            </a:r>
          </a:p>
          <a:p>
            <a:pPr lvl="0"/>
            <a:r>
              <a:rPr lang="ru-RU" dirty="0"/>
              <a:t>Принцип дифференциации – предполагает выявление и развитие у учеников склонностей и способностей по различным направлениям.</a:t>
            </a:r>
          </a:p>
          <a:p>
            <a:pPr lvl="0"/>
            <a:r>
              <a:rPr lang="ru-RU" dirty="0"/>
              <a:t>Принцип увлекательности является одним из самых важных, он учитывает возрастные и индивидуальные особенности учащихся.</a:t>
            </a:r>
          </a:p>
          <a:p>
            <a:pPr lvl="0"/>
            <a:r>
              <a:rPr lang="ru-RU" dirty="0"/>
              <a:t>Принцип коллективизма – в коллективных творческих делах происходит развитие разносторонних способностей и потребности отдавать их на общую радость и пользу</a:t>
            </a:r>
          </a:p>
          <a:p>
            <a:pPr rtl="0"/>
            <a:endParaRPr lang="ru-RU" dirty="0"/>
          </a:p>
        </p:txBody>
      </p:sp>
      <p:sp>
        <p:nvSpPr>
          <p:cNvPr id="57" name="Номер слайда 56">
            <a:extLst>
              <a:ext uri="{FF2B5EF4-FFF2-40B4-BE49-F238E27FC236}">
                <a16:creationId xmlns:a16="http://schemas.microsoft.com/office/drawing/2014/main" id="{08E38868-AE22-478C-A747-15E01640B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ED6838-F344-49D7-A93B-2BB63CD34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0070" r="5235" b="7928"/>
          <a:stretch/>
        </p:blipFill>
        <p:spPr>
          <a:xfrm>
            <a:off x="0" y="458132"/>
            <a:ext cx="6096000" cy="6399868"/>
          </a:xfrm>
        </p:spPr>
      </p:pic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D9D7223C-05DC-44D0-899D-45F20365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220155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Отличительными особенностями программы </a:t>
            </a:r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является системно-</a:t>
            </a:r>
            <a:r>
              <a:rPr lang="ru-RU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подход к воспитанию и развитию ребенка средствами театра, где школьник выступает в роли художника, исполнителя, режиссера,</a:t>
            </a:r>
          </a:p>
          <a:p>
            <a:r>
              <a:rPr lang="ru-RU" dirty="0">
                <a:solidFill>
                  <a:schemeClr val="bg1"/>
                </a:solidFill>
              </a:rPr>
              <a:t>композитора спектакля; принцип междисциплинарной интеграции – применим к смежным наукам (уроки литературы и музыки, литература и живопись,</a:t>
            </a:r>
          </a:p>
          <a:p>
            <a:r>
              <a:rPr lang="ru-RU" dirty="0">
                <a:solidFill>
                  <a:schemeClr val="bg1"/>
                </a:solidFill>
              </a:rPr>
              <a:t>изобразительное искусство и технология, вокал и ритмика); принцип креативности – предполагает максимальную ориентацию на творчество ребенка, на развитие его психофизических ощущений, раскрепощение личности.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5B31B-E901-480D-92F5-D6FB76A2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 rtlCol="0"/>
          <a:lstStyle/>
          <a:p>
            <a:pPr rtl="0"/>
            <a:r>
              <a:rPr lang="ru-RU" dirty="0" smtClean="0"/>
              <a:t>На кого рассчитана программа</a:t>
            </a:r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95478A-70E6-46FF-A963-D077CF0C5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32" y="0"/>
            <a:ext cx="3436935" cy="3429000"/>
          </a:xfrm>
        </p:spPr>
      </p:pic>
      <p:sp>
        <p:nvSpPr>
          <p:cNvPr id="23" name="Объект 22">
            <a:extLst>
              <a:ext uri="{FF2B5EF4-FFF2-40B4-BE49-F238E27FC236}">
                <a16:creationId xmlns:a16="http://schemas.microsoft.com/office/drawing/2014/main" id="{8B0EE5BA-CA63-41C6-B15E-A8E2131ACAF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Дети в возрасте от 9 до 16 лет</a:t>
            </a:r>
            <a:endParaRPr lang="ru-RU" dirty="0"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9FEE552-F1E9-4928-8210-C541141618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 t="15238" r="4064" b="12380"/>
          <a:stretch/>
        </p:blipFill>
        <p:spPr>
          <a:xfrm>
            <a:off x="8763001" y="0"/>
            <a:ext cx="3429000" cy="3429000"/>
          </a:xfr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EF5B303-F387-4BA0-8784-0D2EA6A3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dirty="0" smtClean="0"/>
              <a:t>Учащиеся 6-9 классов</a:t>
            </a:r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AAEF5E6-AB88-4330-BF4F-BA739F2817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 b="4250"/>
          <a:stretch/>
        </p:blipFill>
        <p:spPr>
          <a:xfrm>
            <a:off x="5309393" y="3429000"/>
            <a:ext cx="3453607" cy="3407229"/>
          </a:xfrm>
        </p:spPr>
      </p:pic>
      <p:sp>
        <p:nvSpPr>
          <p:cNvPr id="22" name="Объект 21">
            <a:extLst>
              <a:ext uri="{FF2B5EF4-FFF2-40B4-BE49-F238E27FC236}">
                <a16:creationId xmlns:a16="http://schemas.microsoft.com/office/drawing/2014/main" id="{BB7AADC4-96C1-41B1-95A8-882A74D1E1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1154355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 smtClean="0"/>
              <a:t>Воспитанники, увлекающиеся </a:t>
            </a:r>
            <a:r>
              <a:rPr lang="ru-RU" dirty="0" smtClean="0"/>
              <a:t>художественно </a:t>
            </a:r>
            <a:r>
              <a:rPr lang="ru-RU" dirty="0"/>
              <a:t>– творческой деятельностью</a:t>
            </a:r>
            <a:endParaRPr lang="ru-RU" dirty="0"/>
          </a:p>
        </p:txBody>
      </p:sp>
      <p:sp>
        <p:nvSpPr>
          <p:cNvPr id="48" name="Номер слайда 47">
            <a:extLst>
              <a:ext uri="{FF2B5EF4-FFF2-40B4-BE49-F238E27FC236}">
                <a16:creationId xmlns:a16="http://schemas.microsoft.com/office/drawing/2014/main" id="{C18313DC-9A78-47C0-B8C3-BA1756D3C6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9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C64309-2BFE-48CD-9B51-BEA1BC9F5D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r="6159"/>
          <a:stretch/>
        </p:blipFill>
        <p:spPr>
          <a:xfrm>
            <a:off x="5451565" y="0"/>
            <a:ext cx="665334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1619250"/>
            <a:ext cx="4813301" cy="1325563"/>
          </a:xfrm>
        </p:spPr>
        <p:txBody>
          <a:bodyPr rtlCol="0">
            <a:normAutofit/>
          </a:bodyPr>
          <a:lstStyle/>
          <a:p>
            <a:r>
              <a:rPr lang="ru-RU" dirty="0"/>
              <a:t>Цель и задачи программы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1CEDA-E0CE-4863-A93C-2A0FF412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021875"/>
            <a:ext cx="4203701" cy="3175726"/>
          </a:xfrm>
        </p:spPr>
        <p:txBody>
          <a:bodyPr rtlCol="0">
            <a:normAutofit lnSpcReduction="10000"/>
          </a:bodyPr>
          <a:lstStyle/>
          <a:p>
            <a:r>
              <a:rPr lang="ru-RU" sz="2000" b="1" dirty="0"/>
              <a:t>Основная цель </a:t>
            </a:r>
            <a:r>
              <a:rPr lang="ru-RU" sz="2000" b="1" dirty="0" smtClean="0"/>
              <a:t>программы </a:t>
            </a:r>
          </a:p>
          <a:p>
            <a:r>
              <a:rPr lang="ru-RU" sz="2000" dirty="0" smtClean="0"/>
              <a:t>Художественно-эстетическое </a:t>
            </a:r>
            <a:r>
              <a:rPr lang="ru-RU" sz="2000" dirty="0"/>
              <a:t>развитие личности </a:t>
            </a:r>
            <a:r>
              <a:rPr lang="ru-RU" sz="2000" dirty="0" smtClean="0"/>
              <a:t>ребенка на основе приобретенных</a:t>
            </a:r>
            <a:r>
              <a:rPr lang="ru-RU" sz="2000" dirty="0"/>
              <a:t> </a:t>
            </a:r>
            <a:r>
              <a:rPr lang="ru-RU" sz="2000" dirty="0" smtClean="0"/>
              <a:t>им</a:t>
            </a:r>
            <a:r>
              <a:rPr lang="ru-RU" sz="2000" dirty="0"/>
              <a:t> </a:t>
            </a:r>
            <a:r>
              <a:rPr lang="ru-RU" sz="2000" dirty="0" smtClean="0"/>
              <a:t>в процессе</a:t>
            </a:r>
            <a:r>
              <a:rPr lang="ru-RU" sz="2000" dirty="0"/>
              <a:t> </a:t>
            </a:r>
            <a:r>
              <a:rPr lang="ru-RU" sz="2000" dirty="0" smtClean="0"/>
              <a:t>освоения</a:t>
            </a:r>
            <a:r>
              <a:rPr lang="ru-RU" sz="2000" dirty="0"/>
              <a:t> </a:t>
            </a:r>
            <a:r>
              <a:rPr lang="ru-RU" sz="2000" dirty="0" smtClean="0"/>
              <a:t>программы</a:t>
            </a:r>
            <a:r>
              <a:rPr lang="ru-RU" sz="2000" dirty="0"/>
              <a:t> </a:t>
            </a:r>
            <a:r>
              <a:rPr lang="ru-RU" sz="2000" dirty="0" smtClean="0"/>
              <a:t>театрально-исполнительских знаний, умений</a:t>
            </a:r>
            <a:r>
              <a:rPr lang="ru-RU" sz="2000" dirty="0"/>
              <a:t>	</a:t>
            </a:r>
            <a:r>
              <a:rPr lang="ru-RU" sz="2000" dirty="0" smtClean="0"/>
              <a:t>и навыков, выявление</a:t>
            </a:r>
            <a:r>
              <a:rPr lang="ru-RU" sz="2000" dirty="0"/>
              <a:t> </a:t>
            </a:r>
            <a:r>
              <a:rPr lang="ru-RU" sz="2000" dirty="0" smtClean="0"/>
              <a:t>его </a:t>
            </a:r>
            <a:r>
              <a:rPr lang="ru-RU" sz="2000" dirty="0"/>
              <a:t>творческого потенциала средствами театральной педагогики</a:t>
            </a:r>
          </a:p>
          <a:p>
            <a:pPr rtl="0"/>
            <a:endParaRPr lang="ru-RU" dirty="0"/>
          </a:p>
        </p:txBody>
      </p:sp>
      <p:sp>
        <p:nvSpPr>
          <p:cNvPr id="57" name="Номер слайда 56">
            <a:extLst>
              <a:ext uri="{FF2B5EF4-FFF2-40B4-BE49-F238E27FC236}">
                <a16:creationId xmlns:a16="http://schemas.microsoft.com/office/drawing/2014/main" id="{441E9947-AF04-4491-A853-16ED82EE7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2D38DC6-B74C-4F9B-ADA7-1EB3FCEF1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1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C64309-2BFE-48CD-9B51-BEA1BC9F5D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9" r="1314"/>
          <a:stretch/>
        </p:blipFill>
        <p:spPr>
          <a:xfrm>
            <a:off x="548641" y="1718289"/>
            <a:ext cx="5120640" cy="482062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190" y="293688"/>
            <a:ext cx="4813301" cy="638130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Задачи программы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01CEDA-E0CE-4863-A93C-2A0FF412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1" y="1213420"/>
            <a:ext cx="6932022" cy="3175726"/>
          </a:xfrm>
        </p:spPr>
        <p:txBody>
          <a:bodyPr rtlCol="0">
            <a:noAutofit/>
          </a:bodyPr>
          <a:lstStyle/>
          <a:p>
            <a:pPr lvl="2"/>
            <a:r>
              <a:rPr lang="ru-RU" sz="1800" dirty="0"/>
              <a:t>Выработать практические навыки выразительного чтения произведений разного жанра.</a:t>
            </a:r>
          </a:p>
          <a:p>
            <a:pPr lvl="2"/>
            <a:r>
              <a:rPr lang="ru-RU" sz="1800" dirty="0"/>
              <a:t>Развить способности к продуктивной индивидуальной и коллективной деятельности</a:t>
            </a:r>
          </a:p>
          <a:p>
            <a:pPr lvl="2"/>
            <a:r>
              <a:rPr lang="ru-RU" sz="1800" dirty="0"/>
              <a:t>Способствовать формированию у учащихся духовно-нравственной позиции.</a:t>
            </a:r>
          </a:p>
          <a:p>
            <a:pPr lvl="2"/>
            <a:r>
              <a:rPr lang="ru-RU" sz="1800" dirty="0"/>
              <a:t>Развивать фантазию, воображение, зрительное и слуховое внимание, память, наблюдательность средствами театрального искусства.</a:t>
            </a:r>
          </a:p>
          <a:p>
            <a:pPr lvl="2"/>
            <a:r>
              <a:rPr lang="ru-RU" sz="1800" dirty="0" smtClean="0"/>
              <a:t>Развивать </a:t>
            </a:r>
            <a:r>
              <a:rPr lang="ru-RU" sz="1800" dirty="0"/>
              <a:t>умения действовать словом, вызывать отклик зрителя, влиять на их эмоциональное состояние, научиться пользоваться словами, выражающими основные чувства.</a:t>
            </a:r>
          </a:p>
          <a:p>
            <a:pPr lvl="2"/>
            <a:r>
              <a:rPr lang="ru-RU" sz="1800" dirty="0"/>
              <a:t>Раскрывать творческие возможности детей, создать условия реализации этих возможностей.</a:t>
            </a:r>
          </a:p>
          <a:p>
            <a:pPr lvl="2"/>
            <a:r>
              <a:rPr lang="ru-RU" sz="1800" dirty="0"/>
              <a:t>Воспитывать в детях добро, любовь к ближним, внимание к людям, родной земле, неравнодушное отношение к окружающему миру.</a:t>
            </a:r>
          </a:p>
          <a:p>
            <a:pPr rtl="0"/>
            <a:endParaRPr lang="ru-RU" sz="1800" dirty="0"/>
          </a:p>
        </p:txBody>
      </p:sp>
      <p:sp>
        <p:nvSpPr>
          <p:cNvPr id="57" name="Номер слайда 56">
            <a:extLst>
              <a:ext uri="{FF2B5EF4-FFF2-40B4-BE49-F238E27FC236}">
                <a16:creationId xmlns:a16="http://schemas.microsoft.com/office/drawing/2014/main" id="{441E9947-AF04-4491-A853-16ED82EE7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2D38DC6-B74C-4F9B-ADA7-1EB3FCEF13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0300" y="1436995"/>
            <a:ext cx="628650" cy="18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Методы и технологии обучения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00297" y="3065417"/>
            <a:ext cx="3709852" cy="2687683"/>
          </a:xfrm>
        </p:spPr>
        <p:txBody>
          <a:bodyPr rtlCol="0">
            <a:noAutofit/>
          </a:bodyPr>
          <a:lstStyle/>
          <a:p>
            <a:r>
              <a:rPr lang="ru-RU" sz="2400" u="sng" dirty="0"/>
              <a:t>Методы обучения:</a:t>
            </a:r>
            <a:r>
              <a:rPr lang="ru-RU" sz="2400" dirty="0"/>
              <a:t> словесный, наглядный практический; объяснительно- иллюстративный, репродуктивный, частично-поисковый, исследовательский проблемный; игровой, проектный.</a:t>
            </a:r>
          </a:p>
          <a:p>
            <a:pPr rtl="0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71703" y="3135086"/>
            <a:ext cx="3344091" cy="2808514"/>
          </a:xfrm>
        </p:spPr>
        <p:txBody>
          <a:bodyPr rtlCol="0">
            <a:noAutofit/>
          </a:bodyPr>
          <a:lstStyle/>
          <a:p>
            <a:r>
              <a:rPr lang="ru-RU" sz="2400" u="sng" dirty="0"/>
              <a:t>Методы воспитания</a:t>
            </a:r>
            <a:r>
              <a:rPr lang="ru-RU" sz="2400" dirty="0"/>
              <a:t>: </a:t>
            </a:r>
            <a:endParaRPr lang="ru-RU" sz="2400" dirty="0" smtClean="0"/>
          </a:p>
          <a:p>
            <a:r>
              <a:rPr lang="ru-RU" sz="2400" dirty="0" smtClean="0"/>
              <a:t>убеждение</a:t>
            </a:r>
            <a:r>
              <a:rPr lang="ru-RU" sz="2400" dirty="0"/>
              <a:t>, поощрение, упражнение, стимулирование, мотивация.</a:t>
            </a:r>
          </a:p>
          <a:p>
            <a:pPr rtl="0"/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290560" y="2899954"/>
            <a:ext cx="3901440" cy="3148422"/>
          </a:xfrm>
        </p:spPr>
        <p:txBody>
          <a:bodyPr rtlCol="0">
            <a:noAutofit/>
          </a:bodyPr>
          <a:lstStyle/>
          <a:p>
            <a:r>
              <a:rPr lang="ru-RU" sz="2400" u="sng" dirty="0"/>
              <a:t>Технологии: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технология </a:t>
            </a:r>
            <a:r>
              <a:rPr lang="ru-RU" sz="2400" dirty="0"/>
              <a:t>индивидуализации обучения, технология развивающего обучения, </a:t>
            </a:r>
            <a:r>
              <a:rPr lang="ru-RU" sz="2400" dirty="0"/>
              <a:t>здоровьесберегающая технология, технология игровой деятельности, коммуникативная технология обучения.</a:t>
            </a:r>
          </a:p>
          <a:p>
            <a:pPr rtl="0"/>
            <a:endParaRPr lang="ru-RU" dirty="0"/>
          </a:p>
        </p:txBody>
      </p:sp>
      <p:sp>
        <p:nvSpPr>
          <p:cNvPr id="58" name="Номер слайда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63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03C5E8-6E73-4A29-90A5-6BDD54A3FA10}">
  <ds:schemaRefs>
    <ds:schemaRef ds:uri="http://purl.org/dc/elements/1.1/"/>
    <ds:schemaRef ds:uri="http://schemas.microsoft.com/office/2006/documentManagement/types"/>
    <ds:schemaRef ds:uri="16c05727-aa75-4e4a-9b5f-8a80a1165891"/>
    <ds:schemaRef ds:uri="http://schemas.microsoft.com/sharepoint/v3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230e9df3-be65-4c73-a93b-d1236ebd677e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B4E1621-53FD-467C-AE5E-8761D6C2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TM78298634</Template>
  <TotalTime>0</TotalTime>
  <Words>614</Words>
  <Application>Microsoft Office PowerPoint</Application>
  <PresentationFormat>Широкоэкранный</PresentationFormat>
  <Paragraphs>85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Nova</vt:lpstr>
      <vt:lpstr>Тема Office</vt:lpstr>
      <vt:lpstr>ЕМЕЛЯ</vt:lpstr>
      <vt:lpstr>Кружок «Емеля»</vt:lpstr>
      <vt:lpstr>Презентация PowerPoint</vt:lpstr>
      <vt:lpstr>Направленность модифицированной программы </vt:lpstr>
      <vt:lpstr>Презентация PowerPoint</vt:lpstr>
      <vt:lpstr>На кого рассчитана программа</vt:lpstr>
      <vt:lpstr>Цель и задачи программы</vt:lpstr>
      <vt:lpstr>Задачи программы</vt:lpstr>
      <vt:lpstr>Методы и технологии обучения</vt:lpstr>
      <vt:lpstr>Презентация PowerPoint</vt:lpstr>
      <vt:lpstr>Мы гордимся успехами наших детей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2021-07-29T05:11:00Z</dcterms:created>
  <dcterms:modified xsi:type="dcterms:W3CDTF">2025-03-11T17:48:27Z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