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725" r:id="rId4"/>
  </p:sldMasterIdLst>
  <p:notesMasterIdLst>
    <p:notesMasterId r:id="rId5"/>
  </p:notesMasterIdLst>
  <p:handoutMasterIdLst>
    <p:handoutMasterId r:id="rId6"/>
  </p:handoutMasterIdLst>
  <p:sldIdLst>
    <p:sldId id="266" r:id="rId7"/>
    <p:sldId id="273" r:id="rId8"/>
    <p:sldId id="257" r:id="rId9"/>
    <p:sldId id="256" r:id="rId10"/>
    <p:sldId id="258" r:id="rId11"/>
    <p:sldId id="274" r:id="rId12"/>
    <p:sldId id="259" r:id="rId13"/>
    <p:sldId id="287" r:id="rId14"/>
    <p:sldId id="281" r:id="rId15"/>
    <p:sldId id="286" r:id="rId16"/>
    <p:sldId id="275" r:id="rId17"/>
    <p:sldId id="279" r:id="rId18"/>
    <p:sldId id="280" r:id="rId19"/>
    <p:sldId id="272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3" d="100"/>
          <a:sy n="83" d="100"/>
        </p:scale>
        <p:origin x="8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pPr rtl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5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7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8130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ДД.ММ.20XX</a:t>
            </a:r>
            <a:endParaRPr lang="ru-RU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10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1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5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6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7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629614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ДД.ММ.20XX</a:t>
            </a:r>
            <a:endParaRPr lang="ru-RU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10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1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5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6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050089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ДД.ММ.20XX</a:t>
            </a:r>
            <a:endParaRPr lang="ru-R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1772981"/>
      </p:ext>
    </p:extLst>
  </p:cSld>
  <p:clrMapOvr>
    <a:masterClrMapping/>
  </p:clrMapOvr>
  <p:transition/>
  <p:timing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gdLst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3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484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38855885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0960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56487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image" Target="../media/image1.png" /><Relationship Id="rId12" Type="http://schemas.openxmlformats.org/officeDocument/2006/relationships/image" Target="../media/image2.png" /><Relationship Id="rId13" Type="http://schemas.openxmlformats.org/officeDocument/2006/relationships/image" Target="../media/image3.png" /><Relationship Id="rId14" Type="http://schemas.openxmlformats.org/officeDocument/2006/relationships/image" Target="../media/image4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ДД.ММ.20XX</a:t>
            </a:r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5973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9" r:id="rId3"/>
    <p:sldLayoutId id="2147483743" r:id="rId4"/>
    <p:sldLayoutId id="2147483744" r:id="rId5"/>
    <p:sldLayoutId id="2147483745" r:id="rId6"/>
    <p:sldLayoutId id="2147483747" r:id="rId7"/>
    <p:sldLayoutId id="2147483673" r:id="rId8"/>
    <p:sldLayoutId id="2147483664" r:id="rId9"/>
    <p:sldLayoutId id="2147483672" r:id="rId10"/>
  </p:sldLayoutIdLst>
  <p:transition/>
  <p:timing/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5.jpeg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73" y="30528"/>
            <a:ext cx="7646027" cy="5724465"/>
          </a:xfrm>
          <a:ln w="38100">
            <a:solidFill>
              <a:srgbClr val="FFC000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5" y="158919"/>
            <a:ext cx="9011699" cy="1617630"/>
          </a:xfrm>
        </p:spPr>
        <p:txBody>
          <a:bodyPr rtlCol="0"/>
          <a:lstStyle/>
          <a:p>
            <a:pPr algn="ctr">
              <a:defRPr/>
            </a:pPr>
            <a:r>
              <a:rPr lang="ru-RU" altLang="ru-RU" sz="1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 ПРОГРАММАМ  В ОБЛАСТИ ФИЗИЧЕСКОЙ КУЛЬТУРЫ И СПОРТА</a:t>
            </a:r>
            <a:b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892" y="5404338"/>
            <a:ext cx="8922282" cy="1106339"/>
          </a:xfrm>
        </p:spPr>
        <p:txBody>
          <a:bodyPr rtlCol="0"/>
          <a:lstStyle/>
          <a:p>
            <a:pPr>
              <a:spcBef>
                <a:spcPct val="0"/>
              </a:spcBef>
              <a:buClrTx/>
            </a:pPr>
            <a:r>
              <a:rPr lang="ru-RU" altLang="ru-RU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Александрович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Сафронов</a:t>
            </a:r>
          </a:p>
          <a:p>
            <a:pPr>
              <a:spcBef>
                <a:spcPct val="0"/>
              </a:spcBef>
              <a:buClrTx/>
            </a:pP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246" y="3340753"/>
            <a:ext cx="4514389" cy="1225014"/>
          </a:xfrm>
        </p:spPr>
        <p:txBody>
          <a:bodyPr rtlCol="0">
            <a:no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ClrTx/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 государственного  казенного общеобразовательного учреждения</a:t>
            </a:r>
            <a:b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 школа-интернат села Воронцовка</a:t>
            </a:r>
            <a:r>
              <a:rPr lang="ru-RU" altLang="ru-RU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 Ейский район.</a:t>
            </a:r>
            <a:b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ClrTx/>
            </a:pP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</a:pPr>
            <a:endParaRPr lang="ru-RU" altLang="ru-RU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73" y="4663840"/>
            <a:ext cx="2074703" cy="1799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461" y="1266092"/>
            <a:ext cx="4911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Номинация</a:t>
            </a:r>
          </a:p>
          <a:p>
            <a:pPr algn="ctr"/>
            <a:r>
              <a:rPr lang="ru-RU" sz="3600" b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«Право быть равным» 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7B3E92-463E-4E05-8142-AFA68302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07" y="3659970"/>
            <a:ext cx="3317631" cy="2197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7D4A5-8CEF-4C8D-B261-9050AC11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E1B3C93-458A-4C8A-BD45-8C6B909D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04800"/>
            <a:ext cx="2485293" cy="1652954"/>
          </a:xfrm>
        </p:spPr>
        <p:txBody>
          <a:bodyPr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br>
              <a:rPr lang="ru-RU" sz="2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</a:t>
            </a:r>
            <a:br>
              <a:rPr lang="ru-RU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раза в год </a:t>
            </a:r>
            <a:br>
              <a:rPr lang="ru-RU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EAFA093-5C96-40BE-927F-FB18B31A7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9015" y="164123"/>
            <a:ext cx="5122985" cy="2391508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  <a:br>
              <a:rPr lang="ru-RU" sz="3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оздоровление и физическое развитие занимающихся</a:t>
            </a:r>
            <a:br>
              <a:rPr lang="ru-RU" sz="3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устойчивого интереса к занятиям физической культурой и спортом</a:t>
            </a:r>
            <a:br>
              <a:rPr lang="ru-RU" sz="3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волевых качеств: целеустремлённости, настойчивости, решительности, смелости, самообладания</a:t>
            </a:r>
            <a:br>
              <a:rPr lang="ru-RU" sz="3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C937AB-3DE3-4CC7-95F2-C8205E0F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708" y="1744870"/>
            <a:ext cx="3071447" cy="215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6F2108-5895-43AF-8B02-5507F9AC8833}"/>
              </a:ext>
            </a:extLst>
          </p:cNvPr>
          <p:cNvSpPr/>
          <p:nvPr/>
        </p:nvSpPr>
        <p:spPr>
          <a:xfrm>
            <a:off x="453887" y="6278025"/>
            <a:ext cx="11244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862" y="2804553"/>
            <a:ext cx="6400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 освоения адаптивной дополнительной общеобразовательной общеразвивающей программы «ОФП» :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мальчики-18  баллов (100%);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-17 баллов (100%).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•	0-9 баллов – программы не освоена;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•	10-12 баллов  – низкий уровень освоения программы;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•	13-16 баллов  - средний уровень освоения программы;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•	17-18 баллов – высокий уровень освоения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16834974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206823"/>
            <a:ext cx="9050518" cy="945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br>
              <a:rPr lang="ru-RU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53887" y="1739895"/>
            <a:ext cx="5519529" cy="45381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мячи для волейбола, баскетбола, набивные мячи, мячи для метания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гимнастические палки и скамейки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гранаты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эстафетная палка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</a:t>
            </a:r>
          </a:p>
          <a:p>
            <a:pPr>
              <a:lnSpc>
                <a:spcPct val="110000"/>
              </a:lnSpc>
              <a:defRPr/>
            </a:pP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секундомер</a:t>
            </a:r>
          </a:p>
          <a:p>
            <a:pPr>
              <a:lnSpc>
                <a:spcPct val="110000"/>
              </a:lnSpc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спортивное оборудование</a:t>
            </a:r>
          </a:p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3887" y="6278025"/>
            <a:ext cx="11244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4" y="1809205"/>
            <a:ext cx="3443207" cy="1935082"/>
          </a:xfrm>
          <a:prstGeom prst="flowChartAlternateProcess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8623" y="2861185"/>
            <a:ext cx="3469568" cy="1949897"/>
          </a:xfrm>
          <a:prstGeom prst="flowChartAlternateProcess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8" y="3965713"/>
            <a:ext cx="3873080" cy="2176671"/>
          </a:xfrm>
          <a:prstGeom prst="flowChartAlternateProcess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35734984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1324709" y="372574"/>
            <a:ext cx="7938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/>
              <a:t>Участие в соревнованиях </a:t>
            </a:r>
          </a:p>
          <a:p>
            <a:pPr algn="ctr"/>
            <a:r>
              <a:rPr lang="ru-RU" sz="2800"/>
              <a:t>на разных уровнях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3279" y="1429918"/>
            <a:ext cx="2865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3"/>
                </a:solidFill>
              </a:rPr>
              <a:t>ШАШЕЧНЫЕ ТУРНИРЫ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4996" y="5250667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3"/>
                </a:solidFill>
              </a:rPr>
              <a:t>НАСТОЛЬНЫЙ ТЕННИС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46538" y="2111272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3"/>
                </a:solidFill>
              </a:rPr>
              <a:t>ЛЕГКАЯ АТЛЕТИКА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7" y="1902487"/>
            <a:ext cx="2557669" cy="4338247"/>
          </a:xfrm>
          <a:prstGeom prst="flowChartAlternateProcess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61" y="2111272"/>
            <a:ext cx="4912251" cy="2857566"/>
          </a:xfrm>
          <a:prstGeom prst="flowChartAlternateProcess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73" y="2542106"/>
            <a:ext cx="2966780" cy="3150704"/>
          </a:xfrm>
          <a:prstGeom prst="flowChartAlternateProcess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65041" y="6343971"/>
            <a:ext cx="10389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81908296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3631" b="2633"/>
          <a:stretch>
            <a:fillRect/>
          </a:stretch>
        </p:blipFill>
        <p:spPr bwMode="auto">
          <a:xfrm>
            <a:off x="9705098" y="1465385"/>
            <a:ext cx="1839449" cy="26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82308" y="293077"/>
            <a:ext cx="7876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5041" y="6343971"/>
            <a:ext cx="10389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62828">
            <a:off x="488037" y="811782"/>
            <a:ext cx="1869316" cy="26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76842">
            <a:off x="4180473" y="951112"/>
            <a:ext cx="1799245" cy="26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0756">
            <a:off x="943444" y="3806336"/>
            <a:ext cx="1594480" cy="22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1906" b="2823"/>
          <a:stretch>
            <a:fillRect/>
          </a:stretch>
        </p:blipFill>
        <p:spPr bwMode="auto">
          <a:xfrm rot="21258722">
            <a:off x="7615185" y="1234889"/>
            <a:ext cx="1757150" cy="21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737" r="4520" b="3264"/>
          <a:stretch>
            <a:fillRect/>
          </a:stretch>
        </p:blipFill>
        <p:spPr bwMode="auto">
          <a:xfrm>
            <a:off x="2486295" y="769817"/>
            <a:ext cx="1610506" cy="24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893" r="2309" b="4034"/>
          <a:stretch>
            <a:fillRect/>
          </a:stretch>
        </p:blipFill>
        <p:spPr bwMode="auto">
          <a:xfrm>
            <a:off x="9612925" y="4212034"/>
            <a:ext cx="1670178" cy="221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378" r="5203" b="-667"/>
          <a:stretch>
            <a:fillRect/>
          </a:stretch>
        </p:blipFill>
        <p:spPr bwMode="auto">
          <a:xfrm>
            <a:off x="2904911" y="3575538"/>
            <a:ext cx="1592322" cy="24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esktop\-6006679057183388838_120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900246" y="3042963"/>
            <a:ext cx="4314093" cy="3208227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192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85" y="6018631"/>
            <a:ext cx="9404723" cy="1400530"/>
          </a:xfrm>
        </p:spPr>
        <p:txBody>
          <a:bodyPr rtlCol="0"/>
          <a:lstStyle/>
          <a:p>
            <a:pPr rtl="0"/>
            <a:r>
              <a:rPr lang="ru-RU">
                <a:solidFill>
                  <a:srgbClr val="FFC000"/>
                </a:solidFill>
              </a:rPr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8085" y="54211"/>
            <a:ext cx="7719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Здоровье – не всё, но всё без здоровья -</a:t>
            </a:r>
          </a:p>
          <a:p>
            <a:pPr>
              <a:defRPr/>
            </a:pPr>
            <a:r>
              <a:rPr lang="ru-RU" sz="2800" b="1"/>
              <a:t>ничто.</a:t>
            </a:r>
          </a:p>
          <a:p>
            <a:pPr>
              <a:defRPr/>
            </a:pPr>
            <a:r>
              <a:rPr lang="ru-RU" sz="2800" b="1"/>
              <a:t>                                                            Сократ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4789"/>
          <a:stretch>
            <a:fillRect/>
          </a:stretch>
        </p:blipFill>
        <p:spPr>
          <a:xfrm>
            <a:off x="713239" y="1968744"/>
            <a:ext cx="10058400" cy="3896139"/>
          </a:xfrm>
          <a:prstGeom prst="flowChartAlternateProcess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5494" y="-201228"/>
            <a:ext cx="838199" cy="767687"/>
          </a:xfrm>
        </p:spPr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677" y="163417"/>
            <a:ext cx="10257692" cy="7826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1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 ПРОГРАММАМ В ОБЛАСТИ ФИЗИЧЕСКОЙ КУЛЬТУРЫ И СПОРТА</a:t>
            </a:r>
            <a:b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 ДОПОЛНИТЕЛЬНАЯ </a:t>
            </a:r>
            <a:b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 ПРОГРАММА ДЛЯ ДЕТЕЙ С ОВЗ</a:t>
            </a:r>
            <a:b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ФИЗИЧЕСКАЯ ПОДГОТОВКА»</a:t>
            </a:r>
            <a:b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1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338" y="3140361"/>
            <a:ext cx="6134961" cy="1721403"/>
          </a:xfrm>
        </p:spPr>
        <p:txBody>
          <a:bodyPr rtlCol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физкультурно-спортивная</a:t>
            </a: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программы: базовый</a:t>
            </a: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обучающихся: 13-16 лет</a:t>
            </a: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1 год (68 часов)</a:t>
            </a:r>
          </a:p>
          <a:p>
            <a:pPr marL="0" indent="0" rtl="0">
              <a:buNone/>
            </a:pPr>
            <a:endParaRPr lang="ru-RU" sz="240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208722" y="6087579"/>
            <a:ext cx="8185463" cy="688975"/>
          </a:xfrm>
        </p:spPr>
        <p:txBody>
          <a:bodyPr rtlCol="0">
            <a:noAutofit/>
          </a:bodyPr>
          <a:lstStyle/>
          <a:p>
            <a:endParaRPr lang="ru-RU" altLang="ru-RU" sz="12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34" y="2461845"/>
            <a:ext cx="4958437" cy="3984859"/>
          </a:xfrm>
          <a:prstGeom prst="ellipse">
            <a:avLst/>
          </a:prstGeom>
          <a:ln w="7620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1965321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6" y="0"/>
            <a:ext cx="3468756" cy="5612734"/>
          </a:xfrm>
          <a:ln w="38100">
            <a:solidFill>
              <a:srgbClr val="FFC000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315" y="355556"/>
            <a:ext cx="4877424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/>
              <a:t>АКТУАЛЬНОСТЬ</a:t>
            </a:r>
            <a:br>
              <a:rPr lang="ru-RU"/>
            </a:br>
            <a:r>
              <a:rPr lang="ru-RU"/>
              <a:t>ПРОГРАММЫ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75" y="5805886"/>
            <a:ext cx="10684564" cy="921083"/>
          </a:xfrm>
        </p:spPr>
        <p:txBody>
          <a:bodyPr rtlCol="0"/>
          <a:lstStyle/>
          <a:p>
            <a:r>
              <a:rPr lang="ru-RU" altLang="ru-RU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9108" y="2719754"/>
            <a:ext cx="5857970" cy="2942492"/>
          </a:xfrm>
        </p:spPr>
        <p:txBody>
          <a:bodyPr rtlCol="0">
            <a:norm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призвана привлечь к занятиям оздоровительными физическими упражнениями детей для достижения физического совершенства, высокого уровня здоровья и работоспособности, необходимых им для подготовки к общественно полезной деятельности. </a:t>
            </a:r>
          </a:p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1108" y="4407877"/>
            <a:ext cx="1066800" cy="515995"/>
          </a:xfrm>
        </p:spPr>
        <p:txBody>
          <a:bodyPr rtlCol="0">
            <a:noAutofit/>
          </a:bodyPr>
          <a:lstStyle/>
          <a:p>
            <a:pPr>
              <a:buNone/>
            </a:pPr>
            <a:endParaRPr lang="ru-RU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87" y="2443631"/>
            <a:ext cx="10377690" cy="2499996"/>
          </a:xfrm>
          <a:ln w="38100">
            <a:solidFill>
              <a:srgbClr val="FFC000"/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1" y="1625736"/>
            <a:ext cx="9144000" cy="65562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/>
              <a:t>ЦЕЛЬ ПРОГРАММЫ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10585175" cy="1604812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ru-RU"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устойчивой мотивации и потребности к бережному отношению обучающихся к своему здоровью, целостного развития физических и психических качеств, творческого использования средств физической культуры в организации здорового образа жизни.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451" y="5926978"/>
            <a:ext cx="10378449" cy="851509"/>
          </a:xfrm>
        </p:spPr>
        <p:txBody>
          <a:bodyPr rtlCol="0"/>
          <a:lstStyle/>
          <a:p>
            <a:r>
              <a:rPr lang="ru-RU" altLang="ru-RU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  <a:p>
            <a:pPr rtl="0"/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/>
              <a:t>ЗАДАЧИ ПРОГРАММЫ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705" y="1395730"/>
            <a:ext cx="2946866" cy="576262"/>
          </a:xfrm>
        </p:spPr>
        <p:txBody>
          <a:bodyPr rtlCol="0"/>
          <a:lstStyle/>
          <a:p>
            <a:pPr rtl="0"/>
            <a:r>
              <a:rPr lang="ru-RU"/>
              <a:t>ЛИЧНОСТНЫЕ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662221" y="2031434"/>
            <a:ext cx="2927350" cy="3664226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сформировать основы здорового образа жизни;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воспитать нравственные и морально-волевые качества личности;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воспитать потребность в двигательной   активности и формировать навыки для последующей реализации в повседневной жизни современного общества.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профилактика асоциального поведения.</a:t>
            </a:r>
          </a:p>
          <a:p>
            <a:endParaRPr lang="ru-RU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6575" y="3821306"/>
            <a:ext cx="3063793" cy="576262"/>
          </a:xfrm>
        </p:spPr>
        <p:txBody>
          <a:bodyPr rtlCol="0"/>
          <a:lstStyle/>
          <a:p>
            <a:pPr rtl="0"/>
            <a:r>
              <a:rPr lang="ru-RU"/>
              <a:t>МЕТАПРЕДМЕТНЫЕ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16"/>
          </p:nvPr>
        </p:nvSpPr>
        <p:spPr>
          <a:xfrm>
            <a:off x="3731338" y="4624200"/>
            <a:ext cx="3251594" cy="189506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стойкий интерес и потребность к занятиям ОФП;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 сформировать потребность в саморазвитии, самостоятельности, самосовершенствовании;</a:t>
            </a:r>
          </a:p>
          <a:p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864852"/>
            <a:ext cx="2932113" cy="576262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/>
              <a:t>ОБРАЗОВАТЕЛЬНЫЕ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124700" y="1548571"/>
            <a:ext cx="2932113" cy="226805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сформировать специальные знания, умения, навыки, необходимые для успешных занятий ОФП;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развивать специальные физические качества;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сформировать знания по личной гигиене обучающихся.</a:t>
            </a:r>
          </a:p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3887" y="6278025"/>
            <a:ext cx="11244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65" y="1291316"/>
            <a:ext cx="2614540" cy="2288594"/>
          </a:xfrm>
          <a:prstGeom prst="ellipse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09" y="3816626"/>
            <a:ext cx="3573738" cy="2329978"/>
          </a:xfrm>
          <a:prstGeom prst="flowChartAlternateProcess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56" y="1225246"/>
            <a:ext cx="6416144" cy="3727815"/>
          </a:xfrm>
          <a:ln w="38100">
            <a:solidFill>
              <a:srgbClr val="FFC000"/>
            </a:solidFill>
          </a:ln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06" y="6354360"/>
            <a:ext cx="10168734" cy="365125"/>
          </a:xfrm>
        </p:spPr>
        <p:txBody>
          <a:bodyPr rtlCol="0"/>
          <a:lstStyle/>
          <a:p>
            <a:r>
              <a:rPr lang="ru-RU" altLang="ru-RU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09" y="295558"/>
            <a:ext cx="5918821" cy="904461"/>
          </a:xfrm>
        </p:spPr>
        <p:txBody>
          <a:bodyPr rtlCol="0">
            <a:noAutofit/>
          </a:bodyPr>
          <a:lstStyle/>
          <a:p>
            <a:pPr rtl="0"/>
            <a:r>
              <a:rPr lang="ru-RU" sz="3600"/>
              <a:t>НОВИЗНА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7252" y="1383323"/>
            <a:ext cx="5384656" cy="468318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обновлении содержания программы, куда  включены:</a:t>
            </a:r>
          </a:p>
          <a:p>
            <a:pPr marL="0" indent="0">
              <a:buNone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корригирующие  упражнения: с предметами и без предметов;</a:t>
            </a:r>
          </a:p>
          <a:p>
            <a:pPr algn="just"/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 на развитие зрительного восприятия, пространственной ориентировки, силы, ловкости и точности движений;</a:t>
            </a:r>
          </a:p>
          <a:p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(здоровьесберегающие, личностно – ориентированные технологии информационно-коммуникативные технологии, технология дифференцированного физкультурного образования, технология бережливого производства);</a:t>
            </a:r>
          </a:p>
          <a:p>
            <a:pPr>
              <a:buNone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419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9409" y="460653"/>
            <a:ext cx="10515600" cy="67627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/>
              <a:t>СОДЕРЖАНИЕ ПРОГРАММЫ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9292" y="5240215"/>
            <a:ext cx="4416872" cy="1523281"/>
          </a:xfrm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19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позволяет работать с детьми разного возраста и пола, объединяя их по физическим данным и подготовленности.</a:t>
            </a:r>
          </a:p>
          <a:p>
            <a:pPr rtl="0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3868615" y="1842033"/>
            <a:ext cx="4665785" cy="923275"/>
          </a:xfrm>
        </p:spPr>
        <p:txBody>
          <a:bodyPr/>
          <a:lstStyle/>
          <a:p>
            <a:r>
              <a:rPr lang="ru-RU" altLang="ru-RU" sz="20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 2 группы, в которых занимаются дети с ограниченными возможностями здоровья, большинство из которых дети инвалиды. </a:t>
            </a:r>
          </a:p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5" y="1819436"/>
            <a:ext cx="3222565" cy="3080810"/>
          </a:xfrm>
          <a:prstGeom prst="flowChartAlternateProcess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22" y="3586320"/>
            <a:ext cx="3818722" cy="2697250"/>
          </a:xfrm>
          <a:prstGeom prst="flowChartAlternateProcess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0FCFD7-4B5B-41A3-8E9B-203D9CC6A3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60" b="2360"/>
          <a:stretch>
            <a:fillRect/>
          </a:stretch>
        </p:blipFill>
        <p:spPr>
          <a:xfrm>
            <a:off x="8656938" y="2508739"/>
            <a:ext cx="3284002" cy="2473570"/>
          </a:xfrm>
          <a:prstGeom prst="roundRect">
            <a:avLst>
              <a:gd name="adj" fmla="val 16667"/>
            </a:avLst>
          </a:prstGeom>
          <a:ln w="38100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F0C886-5B99-43F1-9CF1-8BEEB101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A41B7-B14D-41DC-83E1-9AB023087B8B}"/>
              </a:ext>
            </a:extLst>
          </p:cNvPr>
          <p:cNvSpPr txBox="1"/>
          <p:nvPr/>
        </p:nvSpPr>
        <p:spPr>
          <a:xfrm>
            <a:off x="2785533" y="211014"/>
            <a:ext cx="554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тематический план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C18995-AA98-47E4-9AD7-077947CB3013}"/>
              </a:ext>
            </a:extLst>
          </p:cNvPr>
          <p:cNvSpPr/>
          <p:nvPr/>
        </p:nvSpPr>
        <p:spPr>
          <a:xfrm>
            <a:off x="453887" y="6278025"/>
            <a:ext cx="11244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80A3314-E837-4737-B6DB-A77546603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54083"/>
              </p:ext>
            </p:extLst>
          </p:nvPr>
        </p:nvGraphicFramePr>
        <p:xfrm>
          <a:off x="2296054" y="1063416"/>
          <a:ext cx="6524624" cy="43757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83656">
                  <a:extLst>
                    <a:ext uri="{9D8B030D-6E8A-4147-A177-3AD203B41FA5}">
                      <a16:colId xmlns:a16="http://schemas.microsoft.com/office/drawing/2014/main" val="739624596"/>
                    </a:ext>
                  </a:extLst>
                </a:gridCol>
                <a:gridCol w="3694463">
                  <a:extLst>
                    <a:ext uri="{9D8B030D-6E8A-4147-A177-3AD203B41FA5}">
                      <a16:colId xmlns:a16="http://schemas.microsoft.com/office/drawing/2014/main" val="3125633501"/>
                    </a:ext>
                  </a:extLst>
                </a:gridCol>
                <a:gridCol w="783656">
                  <a:extLst>
                    <a:ext uri="{9D8B030D-6E8A-4147-A177-3AD203B41FA5}">
                      <a16:colId xmlns:a16="http://schemas.microsoft.com/office/drawing/2014/main" val="4271861027"/>
                    </a:ext>
                  </a:extLst>
                </a:gridCol>
                <a:gridCol w="783656">
                  <a:extLst>
                    <a:ext uri="{9D8B030D-6E8A-4147-A177-3AD203B41FA5}">
                      <a16:colId xmlns:a16="http://schemas.microsoft.com/office/drawing/2014/main" val="336435137"/>
                    </a:ext>
                  </a:extLst>
                </a:gridCol>
                <a:gridCol w="479193">
                  <a:extLst>
                    <a:ext uri="{9D8B030D-6E8A-4147-A177-3AD203B41FA5}">
                      <a16:colId xmlns:a16="http://schemas.microsoft.com/office/drawing/2014/main" val="3485390582"/>
                    </a:ext>
                  </a:extLst>
                </a:gridCol>
              </a:tblGrid>
              <a:tr h="214630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Название раздела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Количество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921810"/>
                  </a:ext>
                </a:extLst>
              </a:tr>
              <a:tr h="21209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теория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практика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225428393"/>
                  </a:ext>
                </a:extLst>
              </a:tr>
              <a:tr h="21209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Физическая культура и спорт в РОССИ.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 vert="horz" wrap="square"/>
                    <a:lstStyle/>
                    <a:p>
                      <a:pPr indent="4064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92416485"/>
                  </a:ext>
                </a:extLst>
              </a:tr>
              <a:tr h="66865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Основы знаний о физкультурной деятельности: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-Гигиенические правила занятий физическими упражнениями, предупреждение травм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-основы теории и методики физической деятельности.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4064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12619355"/>
                  </a:ext>
                </a:extLst>
              </a:tr>
              <a:tr h="41529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Лёгкая атлетика и подвижные игры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 rowSpan="6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в процессе занятий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68050118"/>
                  </a:ext>
                </a:extLst>
              </a:tr>
              <a:tr h="441325">
                <a:tc rowSpan="4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rowSpan="4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300">
                          <a:effectLst/>
                        </a:rPr>
                        <a:t>Общая физическая подготовка.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64135"/>
                        </a:tabLst>
                      </a:pPr>
                      <a:r>
                        <a:rPr lang="ru-RU" sz="1300" u="none" strike="noStrike" spc="0">
                          <a:effectLst/>
                        </a:rPr>
                        <a:t>Настольный теннис</a:t>
                      </a:r>
                      <a:endParaRPr lang="ru-RU" sz="1100" u="none" strike="noStrike" spc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64135"/>
                        </a:tabLst>
                      </a:pPr>
                      <a:r>
                        <a:rPr lang="ru-RU" sz="1300" u="none" strike="noStrike" spc="0">
                          <a:effectLst/>
                        </a:rPr>
                        <a:t>шашки</a:t>
                      </a:r>
                      <a:endParaRPr lang="ru-RU" sz="1100" u="none" strike="noStrike" spc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64135"/>
                        </a:tabLst>
                      </a:pPr>
                      <a:r>
                        <a:rPr lang="ru-RU" sz="1300" u="none" strike="noStrike" spc="0">
                          <a:effectLst/>
                        </a:rPr>
                        <a:t>Спортивные игры</a:t>
                      </a:r>
                      <a:endParaRPr lang="ru-RU" sz="1100" u="none" strike="noStrike" spc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300">
                          <a:effectLst/>
                        </a:rPr>
                        <a:t>-      Дартс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957283296"/>
                  </a:ext>
                </a:extLst>
              </a:tr>
              <a:tr h="23114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59360681"/>
                  </a:ext>
                </a:extLst>
              </a:tr>
              <a:tr h="21209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94250152"/>
                  </a:ext>
                </a:extLst>
              </a:tr>
              <a:tr h="23876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41311934"/>
                  </a:ext>
                </a:extLst>
              </a:tr>
              <a:tr h="33972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73167229"/>
                  </a:ext>
                </a:extLst>
              </a:tr>
              <a:tr h="21209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Контрольные испытания, соревнования.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 vert="horz" wrap="square"/>
                    <a:lstStyle/>
                    <a:p>
                      <a:pPr indent="4064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indent="215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92806443"/>
                  </a:ext>
                </a:extLst>
              </a:tr>
              <a:tr h="21971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 vert="horz" wrap="square"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68ч.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68ч.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132201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0505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7358777-C391-4E16-ABAB-A202A766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2432EB-F5E0-4068-9D85-22F122AC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0466CD-007D-435A-B777-9F5ACA53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480646"/>
            <a:ext cx="9606302" cy="1143428"/>
          </a:xfrm>
        </p:spPr>
        <p:txBody>
          <a:bodyPr/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бережливых технологий в организации процесса подготовки к занятиям по общей физической подготовке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7D0840-BABE-4FFC-8ED9-EB186C91FA73}"/>
              </a:ext>
            </a:extLst>
          </p:cNvPr>
          <p:cNvSpPr/>
          <p:nvPr/>
        </p:nvSpPr>
        <p:spPr>
          <a:xfrm>
            <a:off x="811238" y="2000897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Futura PT"/>
              </a:rPr>
              <a:t>«Было»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4C30A5-E517-42EC-8559-961B240BEEA2}"/>
              </a:ext>
            </a:extLst>
          </p:cNvPr>
          <p:cNvSpPr/>
          <p:nvPr/>
        </p:nvSpPr>
        <p:spPr>
          <a:xfrm>
            <a:off x="4429334" y="2129851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Futura PT"/>
              </a:rPr>
              <a:t>«Стало»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E240A7-530A-4284-B7FD-CE05A693C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7" y="2592093"/>
            <a:ext cx="3212762" cy="287956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D8937D-7F28-4E26-A374-9DBB610B2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4" y="2713487"/>
            <a:ext cx="3092547" cy="271127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7455877" y="1887416"/>
            <a:ext cx="4103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Разработанные стандарты по внедренным улучшениям </a:t>
            </a:r>
            <a:endParaRPr lang="ru-RU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14492" y="2649415"/>
            <a:ext cx="4196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Органайзер» - сумка- вешалка  с карманами для переноски и хранения спортивной формы.</a:t>
            </a:r>
          </a:p>
          <a:p>
            <a:pPr marL="457200" lvl="0" indent="-457200">
              <a:defRPr/>
            </a:pP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  <a:defRPr/>
            </a:pPr>
            <a:r>
              <a:rPr lang="ru-RU" sz="2000" b="1">
                <a:latin typeface="Times New Roman"/>
              </a:rPr>
              <a:t>  Дополнительные   средства   визуализации,  понятные  детям  с  интеллектуальными  нарушениями.</a:t>
            </a:r>
          </a:p>
          <a:p>
            <a:pPr lvl="0">
              <a:defRPr/>
            </a:pPr>
            <a:endParaRPr lang="ru-RU" sz="2000" b="1">
              <a:latin typeface="Times New Roman"/>
            </a:endParaRPr>
          </a:p>
          <a:p>
            <a:pPr lvl="0" algn="just">
              <a:buFont typeface="Wingdings" panose="05000000000000000000" pitchFamily="2" charset="2"/>
              <a:buChar char="Ø"/>
              <a:defRPr/>
            </a:pPr>
            <a:r>
              <a:rPr lang="ru-RU" sz="2000" b="1">
                <a:latin typeface="Times New Roman"/>
              </a:rPr>
              <a:t>Алгоритм подготовки к занятию по ОФП (при переодевании).</a:t>
            </a:r>
          </a:p>
        </p:txBody>
      </p:sp>
    </p:spTree>
    <p:extLst>
      <p:ext uri="{BB962C8B-B14F-4D97-AF65-F5344CB8AC3E}">
        <p14:creationId xmlns:p14="http://schemas.microsoft.com/office/powerpoint/2010/main" val="392212814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openxmlformats.org/package/2006/metadata/core-properties"/>
    <ds:schemaRef ds:uri="http://schemas.microsoft.com/office/infopath/2007/PartnerControls"/>
    <ds:schemaRef ds:uri="6dc4bcd6-49db-4c07-9060-8acfc67cef9f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fb0879af-3eba-417a-a55a-ffe6dcd6ca77"/>
    <ds:schemaRef ds:uri="http://purl.org/dc/elements/1.1/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/>
  <PresentationFormat>Широкоэкранный</PresentationFormat>
  <Paragraphs>97</Paragraphs>
  <Slides>14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4">
      <vt:lpstr>Arial</vt:lpstr>
      <vt:lpstr>Century Gothic</vt:lpstr>
      <vt:lpstr>Wingdings 3</vt:lpstr>
      <vt:lpstr>Calibri Light</vt:lpstr>
      <vt:lpstr>Calibri</vt:lpstr>
      <vt:lpstr>Times New Roman</vt:lpstr>
      <vt:lpstr>Wingdings</vt:lpstr>
      <vt:lpstr>Symbol</vt:lpstr>
      <vt:lpstr>Futura PT</vt:lpstr>
      <vt:lpstr>Ион</vt:lpstr>
      <vt:lpstr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 ПРОГРАММАМ  В ОБЛАСТИ ФИЗИЧЕСКОЙ КУЛЬТУРЫ И СПОРТА</vt:lpstr>
      <vt:lpstr>ВСЕРОССИЙСКИЙ КОНКУРС ПРОФЕССИОНАНАЛЬНОГО МАСТЕРСТВА ПЕДАГОГИЧЕСКИХ РАБОТНИКОВ, ОСУЩЕСТВЛЯЮЩИХ ОБУЧЕНИЕ ДЕТЕЙ ПО ДОПОЛНИТЕЛЬНЫМ ОБЩЕОБРАЗОВАТЕЛЬНЫМ  ПРОГРАММАМ В ОБЛАСТИ ФИЗИЧЕСКОЙ КУЛЬТУРЫ И СПОРТААДАПТИРОВАННАЯ  ДОПОЛНИТЕЛЬНАЯ ОБЩЕРАЗВИВАЮЩАЯ  ПРОГРАММА ДЛЯ ДЕТЕЙ С ОВЗ«ОБЩАЯ ФИЗИЧЕСКАЯ ПОДГОТОВКА» </vt:lpstr>
      <vt:lpstr>АКТУАЛЬНОСТЬПРОГРАММЫ</vt:lpstr>
      <vt:lpstr>ЦЕЛЬ ПРОГРАММЫ</vt:lpstr>
      <vt:lpstr>ЗАДАЧИ ПРОГРАММЫ</vt:lpstr>
      <vt:lpstr>НОВИЗНА ПРОГРАММЫ</vt:lpstr>
      <vt:lpstr>СОДЕРЖАНИЕ ПРОГРАММЫ</vt:lpstr>
      <vt:lpstr>PowerPoint Presentation</vt:lpstr>
      <vt:lpstr>Использование бережливых технологий в организации процесса подготовки к занятиям по общей физической подготовке </vt:lpstr>
      <vt:lpstr>Оценка результатов  2 раза в год </vt:lpstr>
      <vt:lpstr>МАТЕРИАЛЬНО-ТЕХНИЧЕСКОЕ ОБЕСПЕЧЕНИЕ ПРОГРАММЫ</vt:lpstr>
      <vt:lpstr>PowerPoint Presentation</vt:lpstr>
      <vt:lpstr>PowerPoint Presentation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2024-09-24T15:40:22Z</dcterms:created>
  <dcterms:modified xsi:type="dcterms:W3CDTF">2025-03-13T11:44:17Z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0x010100DEEA25CC0A0AC24199CDC46C25B8B0BC</vt:lpwstr>
  </property>
</Properties>
</file>