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70" r:id="rId14"/>
    <p:sldId id="268" r:id="rId15"/>
    <p:sldId id="277" r:id="rId16"/>
    <p:sldId id="269" r:id="rId17"/>
    <p:sldId id="271" r:id="rId18"/>
    <p:sldId id="273" r:id="rId19"/>
    <p:sldId id="272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60"/>
  </p:normalViewPr>
  <p:slideViewPr>
    <p:cSldViewPr>
      <p:cViewPr varScale="1">
        <p:scale>
          <a:sx n="107" d="100"/>
          <a:sy n="107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Вариант 1</c:v>
                </c:pt>
                <c:pt idx="1">
                  <c:v>Вариант 1 для обучающихся с РАС</c:v>
                </c:pt>
                <c:pt idx="2">
                  <c:v>Вариант 2</c:v>
                </c:pt>
                <c:pt idx="3">
                  <c:v>Вариант 8.4</c:v>
                </c:pt>
                <c:pt idx="4">
                  <c:v>Вариант 8.3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5-4344-BDFA-9633BF2311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0712B89-64A7-4AD6-ADF0-E568FE54CDA8}" type="datetimeFigureOut">
              <a:rPr lang="ru-RU" smtClean="0"/>
              <a:pPr/>
              <a:t>13.03.2025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A12E186-0925-43B1-841E-427FBB51C6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8208912" cy="1340768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  <a:t>ГОСУДАРСТВЕННОЕ КАЗЕННОЕ ОБЩЕОБРАЗОВАТЕЛЬНОЕ УЧРЕЖДЕНИЕ КРАСНОДАРСКОГО КРАЯ СПЕЦИАЛЬНАЯ  КОРЕКЦИОННАЯ </a:t>
            </a:r>
            <a:b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effectLst/>
                <a:latin typeface="Times New Roman" pitchFamily="18" charset="0"/>
                <a:cs typeface="Times New Roman" pitchFamily="18" charset="0"/>
              </a:rPr>
              <a:t> ШКОЛА-ИНТЕРНАТ с.ВОРОНЦОВКА </a:t>
            </a:r>
            <a:endParaRPr lang="ru-RU" sz="1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«Индивидуальное обучение на дому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обучающихся с ОВЗ,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том числе детей с РАС (вариант 8.4)»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D:\Desktop\День открытых дверей\0d1d5f996c0ef681814145c852680d8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209390"/>
            <a:ext cx="3456384" cy="241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11960" y="4293096"/>
            <a:ext cx="4932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Подготовила: учитель надомного обучения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Вихлянцева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Светлана Юрьевна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err="1">
                <a:effectLst/>
              </a:rPr>
              <a:t>Итоговая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аттестация</a:t>
            </a:r>
            <a:r>
              <a:rPr lang="en-US" sz="3200" b="1" dirty="0">
                <a:effectLst/>
              </a:rPr>
              <a:t> </a:t>
            </a:r>
            <a:r>
              <a:rPr lang="en-US" sz="3200" b="1" dirty="0" err="1">
                <a:effectLst/>
              </a:rPr>
              <a:t>учащихся</a:t>
            </a:r>
            <a:endParaRPr lang="ru-RU" sz="3200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/>
          </a:bodyPr>
          <a:lstStyle/>
          <a:p>
            <a:pPr algn="just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Освоение адаптированной основной общеобразовательной программы, в том числе отдельной ее части или всего объема учебного предмета образовательной программы, сопровождается текущей, промежуточной аттестацией, проводимой в формах, определенных учебным планом и положением о промежуточной аттестации Организации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Учет успеваемости</a:t>
            </a:r>
          </a:p>
        </p:txBody>
      </p:sp>
      <p:pic>
        <p:nvPicPr>
          <p:cNvPr id="4" name="Picture 2" descr="D:\Downloads\2025-03-05_17-35-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56788"/>
            <a:ext cx="3528690" cy="490060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D:\Desktop\День открытых дверей\фото\gvrjbp82yg8hkwqxg0e9ridasvao0b50.jpg"/>
          <p:cNvPicPr>
            <a:picLocks noChangeAspect="1" noChangeArrowheads="1"/>
          </p:cNvPicPr>
          <p:nvPr/>
        </p:nvPicPr>
        <p:blipFill>
          <a:blip r:embed="rId3" cstate="print"/>
          <a:srcRect l="-9951" b="15586"/>
          <a:stretch>
            <a:fillRect/>
          </a:stretch>
        </p:blipFill>
        <p:spPr bwMode="auto">
          <a:xfrm>
            <a:off x="1475656" y="1489520"/>
            <a:ext cx="3528392" cy="489180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243408"/>
            <a:ext cx="7498080" cy="166104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b="1" dirty="0"/>
            </a:br>
            <a:br>
              <a:rPr lang="ru-RU" sz="3600" b="1" dirty="0"/>
            </a:br>
            <a:r>
              <a:rPr lang="ru-RU" sz="2700" b="1" dirty="0">
                <a:effectLst/>
              </a:rPr>
              <a:t>Взаимодействие участников </a:t>
            </a:r>
            <a:br>
              <a:rPr lang="ru-RU" sz="2700" b="1" dirty="0">
                <a:effectLst/>
              </a:rPr>
            </a:br>
            <a:r>
              <a:rPr lang="ru-RU" sz="2700" b="1" dirty="0">
                <a:effectLst/>
              </a:rPr>
              <a:t>образовательных отношений</a:t>
            </a:r>
            <a:br>
              <a:rPr lang="ru-RU" sz="3600" b="1" dirty="0">
                <a:effectLst/>
              </a:rPr>
            </a:br>
            <a:r>
              <a:rPr lang="ru-RU" b="1" dirty="0">
                <a:effectLst/>
              </a:rPr>
              <a:t> </a:t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980727"/>
          <a:ext cx="8250882" cy="57385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/>
                        <a:t>Организация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/>
                        <a:t>Педагогический работник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/>
                        <a:t>Родитель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1612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редоставляет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учебники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учебные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учебного процесса, реализация ИУП</a:t>
                      </a:r>
                    </a:p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 допуск педагога к учащемуся на занятие</a:t>
                      </a:r>
                    </a:p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1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Обеспечивает</a:t>
                      </a:r>
                      <a:r>
                        <a:rPr kumimoji="0" lang="ru-RU" sz="16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психолого-педагогическое сопровождение и коррекцию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Заполнение журнала</a:t>
                      </a:r>
                    </a:p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Организует рабочее место</a:t>
                      </a:r>
                    </a:p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800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Организует участия в олимпиадах, конкурсах, соревнованиях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Вовлечение  в воспитательные и иные мероприятия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Присутствует </a:t>
                      </a:r>
                      <a:r>
                        <a:rPr kumimoji="0" lang="ru-RU" sz="16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учебных занятий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8008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Проводит промежуточную аттестацию и перевод в следующий класс</a:t>
                      </a:r>
                    </a:p>
                    <a:p>
                      <a:pPr algn="just"/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онтролиру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выполнение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учащимся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домашних</a:t>
                      </a:r>
                      <a:r>
                        <a:rPr kumimoji="0" lang="en-US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i="0" kern="120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заданий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245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Оказывает</a:t>
                      </a:r>
                      <a:r>
                        <a:rPr kumimoji="0" lang="ru-RU" sz="16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консультативную помощь родителям</a:t>
                      </a:r>
                      <a:r>
                        <a:rPr kumimoji="0" lang="ru-RU" sz="16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(законным представителям) </a:t>
                      </a:r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Информирует педагога/классного руководителя об</a:t>
                      </a:r>
                      <a:r>
                        <a:rPr kumimoji="0" lang="ru-RU" sz="1600" i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отмене  и </a:t>
                      </a:r>
                      <a:r>
                        <a:rPr kumimoji="0" lang="ru-RU" sz="1600" i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возобновлении занятий.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7" name="Picture 3" descr="D:\Desktop\День открытых дверей\фото\bde79d58-2699-5360-92e4-c28cd148f0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76975"/>
            <a:ext cx="2592288" cy="239238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890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effectLst/>
              </a:rPr>
              <a:t>Общие рекомендации </a:t>
            </a:r>
            <a:br>
              <a:rPr lang="ru-RU" sz="3100" b="1" dirty="0">
                <a:effectLst/>
              </a:rPr>
            </a:br>
            <a:r>
              <a:rPr lang="ru-RU" sz="3100" b="1" dirty="0">
                <a:effectLst/>
              </a:rPr>
              <a:t>по подготовке и проведению урока</a:t>
            </a:r>
            <a:br>
              <a:rPr lang="ru-RU" sz="3100" b="1" dirty="0">
                <a:effectLst/>
              </a:rPr>
            </a:br>
            <a:r>
              <a:rPr lang="ru-RU" sz="3100" b="1" dirty="0">
                <a:effectLst/>
              </a:rPr>
              <a:t> у обучающихся с ОВЗ на дому.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Знакомство с обучающимся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 рабочего места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учителя во время урока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Речь педагога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урока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Положение ученика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Чередование заданий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324580.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365104"/>
            <a:ext cx="4061746" cy="2193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741189234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492896"/>
            <a:ext cx="25747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cs typeface="Times New Roman" pitchFamily="18" charset="0"/>
              </a:rPr>
              <a:t>Обучающиеся на дому</a:t>
            </a:r>
            <a:br>
              <a:rPr lang="ru-RU" sz="2800" b="1" dirty="0">
                <a:effectLst/>
                <a:cs typeface="Times New Roman" pitchFamily="18" charset="0"/>
              </a:rPr>
            </a:br>
            <a:r>
              <a:rPr lang="ru-RU" sz="2800" b="1" dirty="0">
                <a:effectLst/>
                <a:cs typeface="Times New Roman" pitchFamily="18" charset="0"/>
              </a:rPr>
              <a:t> в ГКОУ КК школа-интернат с.Воронцовка</a:t>
            </a:r>
            <a:br>
              <a:rPr lang="ru-RU" sz="2800" b="1" dirty="0">
                <a:effectLst/>
                <a:cs typeface="Times New Roman" pitchFamily="18" charset="0"/>
              </a:rPr>
            </a:br>
            <a:r>
              <a:rPr lang="ru-RU" sz="2800" b="1" dirty="0">
                <a:effectLst/>
                <a:cs typeface="Times New Roman" pitchFamily="18" charset="0"/>
              </a:rPr>
              <a:t> в 2024-2025 учебном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700808"/>
          <a:ext cx="7818834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vgiEnMNArBEM55M-JjpiKuJDkx6vcZhTrYy3uUxUQIxLtmy45q6d6P3MVlkQZIZIEnCI9isUFLsflRubrVwki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60648"/>
            <a:ext cx="3099942" cy="2355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otizmde-erken-tani-ve-egitimin-onemi-yavuz-kocao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149080"/>
            <a:ext cx="5615608" cy="2566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1556792"/>
            <a:ext cx="518457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 с РАС испытывают в школе :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трудности социального взаимодействия</a:t>
            </a:r>
          </a:p>
          <a:p>
            <a:pPr>
              <a:buFont typeface="Arial" pitchFamily="34" charset="0"/>
              <a:buChar char="•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визуальную дезинтеграцию ( школьный шум, освещение)</a:t>
            </a:r>
          </a:p>
          <a:p>
            <a:pPr>
              <a:buFont typeface="Arial" pitchFamily="34" charset="0"/>
              <a:buChar char="•"/>
            </a:pPr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различные страхи и сопротивление изменившейся окружающей обстановке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Особенности организации обучения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на дому детей с РАС (вариант 8.4)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1 Адаптация программного материала</a:t>
            </a:r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2. Структура урока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Чёткие границы урока;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Единые ритуалы начала и окончания урока;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 Поддержание единого алгоритма урока внутри одного предмета.</a:t>
            </a:r>
          </a:p>
          <a:p>
            <a:r>
              <a:rPr lang="ru-RU" sz="11200" b="1" dirty="0">
                <a:latin typeface="Times New Roman" pitchFamily="18" charset="0"/>
                <a:cs typeface="Times New Roman" pitchFamily="18" charset="0"/>
              </a:rPr>
              <a:t>3. Адаптация учебного материала</a:t>
            </a:r>
            <a:endParaRPr lang="ru-RU" sz="1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Визуальный ряд</a:t>
            </a:r>
          </a:p>
          <a:p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Практические задания</a:t>
            </a:r>
          </a:p>
        </p:txBody>
      </p:sp>
      <p:pic>
        <p:nvPicPr>
          <p:cNvPr id="5" name="Рисунок 4" descr="scale_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293096"/>
            <a:ext cx="3851920" cy="24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effectLst/>
              </a:rPr>
              <a:t>Комплекс наглядных и практических методов </a:t>
            </a:r>
            <a:r>
              <a:rPr lang="ru-RU" sz="3200" b="1" dirty="0" err="1">
                <a:effectLst/>
              </a:rPr>
              <a:t>методов</a:t>
            </a:r>
            <a:r>
              <a:rPr lang="ru-RU" sz="3200" b="1" dirty="0">
                <a:effectLst/>
              </a:rPr>
              <a:t> обучения и воспитания детей с РАС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rcRect t="11151" b="13250"/>
          <a:stretch>
            <a:fillRect/>
          </a:stretch>
        </p:blipFill>
        <p:spPr>
          <a:xfrm>
            <a:off x="5220072" y="1844824"/>
            <a:ext cx="3745586" cy="4248472"/>
          </a:xfrm>
          <a:prstGeom prst="rect">
            <a:avLst/>
          </a:prstGeom>
        </p:spPr>
      </p:pic>
      <p:pic>
        <p:nvPicPr>
          <p:cNvPr id="6" name="Рисунок 5" descr="8ef1b78ef551488a260b0753c523292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7149" y="1700808"/>
            <a:ext cx="3852245" cy="2706709"/>
          </a:xfrm>
          <a:prstGeom prst="rect">
            <a:avLst/>
          </a:prstGeom>
        </p:spPr>
      </p:pic>
      <p:pic>
        <p:nvPicPr>
          <p:cNvPr id="10" name="Содержимое 9" descr="7ce42085876a73dff0c3810505a7a517.jpe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95736" y="4509120"/>
            <a:ext cx="2160240" cy="216024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64807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/>
              <a:t>Комплекс словесных методов обучения и воспитания детей с РАС.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избегать ироничных выражений;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говорить ровным тоном;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не говорить слишком быстро;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обучать выполнению инструкций.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если ученик не понимает фразу, не использовать перефразирование, а сократить ее до ключевых слов;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избегать длинных глагольных цепочек в объяснениях.</a:t>
            </a:r>
          </a:p>
          <a:p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если ребенок умеет читать, написать инструкцию на листе.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hoto_2024-04-20_21-38-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707904" cy="248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Особенности организации обучения </a:t>
            </a:r>
            <a:br>
              <a:rPr lang="ru-RU" sz="3200" b="1" dirty="0">
                <a:effectLst/>
              </a:rPr>
            </a:br>
            <a:r>
              <a:rPr lang="ru-RU" sz="3200" b="1" dirty="0">
                <a:effectLst/>
              </a:rPr>
              <a:t>на дому детей с РАС (вариант 8.4)</a:t>
            </a:r>
            <a:endParaRPr lang="ru-RU" sz="3200" b="1" dirty="0"/>
          </a:p>
        </p:txBody>
      </p:sp>
      <p:pic>
        <p:nvPicPr>
          <p:cNvPr id="4" name="Содержимое 3" descr="17411922568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8216" r="13042"/>
          <a:stretch>
            <a:fillRect/>
          </a:stretch>
        </p:blipFill>
        <p:spPr>
          <a:xfrm>
            <a:off x="683568" y="3789040"/>
            <a:ext cx="3947135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poXWqOZ9_4kL9Xl0VhmXNZEXk8lDEuvFHw7ks2BcTzuiPWQCFdFCbYKhYm5XC5KvRApp4RiBEsm8YWp1Y6lw0u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1412776"/>
            <a:ext cx="3329149" cy="245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372200" y="177281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Правила поведения на уроке с помощью карточек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PECS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609329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двигательные паузы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4088" y="616530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Поддержка и поощрение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effectLst/>
              </a:rPr>
              <a:t>Надомное обучение </a:t>
            </a:r>
            <a:r>
              <a:rPr lang="ru-RU" sz="3200" b="1" dirty="0"/>
              <a:t>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7602048" cy="4691608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это форма образования, при которой ребенок вынужден учиться в домашних условиях из-за серьезных проблем со здоровьем. </a:t>
            </a:r>
          </a:p>
        </p:txBody>
      </p:sp>
      <p:pic>
        <p:nvPicPr>
          <p:cNvPr id="5" name="Рисунок 4" descr="v4-460px-Write-Shorthand-Step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636912"/>
            <a:ext cx="3336371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15616" y="2708921"/>
            <a:ext cx="3312368" cy="20313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ст. 41 Федерального закона «Об образовании», дети-инвалиды, а также те, которым необходимо длительное лечение, могут проходить обучение дома или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медорганизациях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5517232"/>
            <a:ext cx="7637745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 надомного обучения - социальная адаптация и дальнейшее приспособление ребенка к жизни.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76672"/>
            <a:ext cx="749808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  <a:cs typeface="Times New Roman" pitchFamily="18" charset="0"/>
              </a:rPr>
              <a:t>Использование специальных дидактических материалов и средств </a:t>
            </a:r>
            <a:br>
              <a:rPr lang="ru-RU" dirty="0"/>
            </a:br>
            <a:endParaRPr lang="ru-RU" dirty="0"/>
          </a:p>
        </p:txBody>
      </p:sp>
      <p:pic>
        <p:nvPicPr>
          <p:cNvPr id="31746" name="Picture 2" descr="D:\Downloads\2025-03-05_21-55-5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2965482" cy="1863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ffektolog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509120"/>
            <a:ext cx="3041204" cy="1882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132856"/>
            <a:ext cx="2531120" cy="189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6387404950.jpg"/>
          <p:cNvPicPr>
            <a:picLocks noChangeAspect="1"/>
          </p:cNvPicPr>
          <p:nvPr/>
        </p:nvPicPr>
        <p:blipFill>
          <a:blip r:embed="rId5" cstate="print"/>
          <a:srcRect t="14300" b="12308"/>
          <a:stretch>
            <a:fillRect/>
          </a:stretch>
        </p:blipFill>
        <p:spPr>
          <a:xfrm>
            <a:off x="3928776" y="4365104"/>
            <a:ext cx="2160734" cy="212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aapyRB6Vj2lF24-eR9WdcfyJ31YXh2rRhIdpFrukm-b9PA5bZyHhkn1kjpdTIzHn9QP6thBaU16kaIofG7-0eVC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4653136"/>
            <a:ext cx="2267744" cy="1621382"/>
          </a:xfrm>
          <a:prstGeom prst="rect">
            <a:avLst/>
          </a:prstGeom>
        </p:spPr>
      </p:pic>
      <p:pic>
        <p:nvPicPr>
          <p:cNvPr id="31749" name="Picture 5" descr="D:\Downloads\17412016701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2276872"/>
            <a:ext cx="2520280" cy="1892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403648" y="1556792"/>
            <a:ext cx="137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письму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1268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математическим представлениям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48264" y="1700808"/>
            <a:ext cx="134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Обучение чтению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effectLst/>
              </a:rPr>
              <a:t>Взаимоотношения с родителями обучающегося с РАС</a:t>
            </a:r>
            <a:r>
              <a:rPr lang="en-US" sz="3600" b="1" dirty="0">
                <a:effectLst/>
              </a:rPr>
              <a:t> </a:t>
            </a:r>
            <a:r>
              <a:rPr lang="ru-RU" sz="3600" b="1" dirty="0">
                <a:effectLst/>
              </a:rPr>
              <a:t>(вариант 8.4)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Содержимое 3" descr="81098ee7ca281584f1c4cb42dc972fd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77072"/>
            <a:ext cx="5298554" cy="2213138"/>
          </a:xfrm>
        </p:spPr>
      </p:pic>
      <p:sp>
        <p:nvSpPr>
          <p:cNvPr id="5" name="Прямоугольник 4"/>
          <p:cNvSpPr/>
          <p:nvPr/>
        </p:nvSpPr>
        <p:spPr>
          <a:xfrm>
            <a:off x="1403648" y="1628800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обучающегося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неотъемлемой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учебного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F2uG4QknM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1099" y="0"/>
            <a:ext cx="8112901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  <a:latin typeface="Corbel" pitchFamily="34" charset="0"/>
                <a:cs typeface="Times New Roman" pitchFamily="18" charset="0"/>
              </a:rPr>
              <a:t>Нормативно-правовые документы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52736"/>
            <a:ext cx="8034096" cy="597666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Федеральный закон от 29 декабря 2012 г. N 273-ФЗ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"Об образовании в Российской Федерации";</a:t>
            </a:r>
          </a:p>
          <a:p>
            <a:pPr algn="just">
              <a:spcBef>
                <a:spcPts val="0"/>
              </a:spcBef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Федеральный закон от 24 июля 1998 г. N 124-ФЗ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"Об основных гарантиях прав ребенка в Российской Федерации";</a:t>
            </a:r>
          </a:p>
          <a:p>
            <a:pPr algn="just">
              <a:spcBef>
                <a:spcPts val="0"/>
              </a:spcBef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Федеральный закон от 24.11.1995 N 181-ФЗ (ред. от 29.10.2024)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"О социальной защите инвалидов в Российской Федерации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" (с изменениями  и дополнениями, вступившими  в силу с 01.03.2025);</a:t>
            </a:r>
          </a:p>
          <a:p>
            <a:pPr>
              <a:spcBef>
                <a:spcPts val="0"/>
              </a:spcBef>
            </a:pP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Приказ Министерства здравоохранения РФ от 30 июня 2016 г. N 436н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"Об утверждении перечня заболеваний, наличие которых дает право на обучение по основным общеобразовательным программа на дому";</a:t>
            </a:r>
          </a:p>
          <a:p>
            <a:pPr algn="just">
              <a:spcBef>
                <a:spcPts val="0"/>
              </a:spcBef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Постановление Главного санитарного врача РФ от 28 сентября 2020 г. N 28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"Об утверждении санитарных правил СП 2.4.3648-20 "Санитарно-эпидемиологические требования к организации воспитания и обучения, отдыха и оздоровления детей и молодежи";</a:t>
            </a:r>
          </a:p>
          <a:p>
            <a:pPr algn="just">
              <a:spcBef>
                <a:spcPts val="0"/>
              </a:spcBef>
            </a:pP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Постановление Главного санитарного врача РФ от 28 января 2021 г. N 2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"Об утверждении санитарных правил и норм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1.2.3685-21 "Гигиенические нормативы и требования к обеспечению безопасности и (или) безвредности для человека факторов среды обитания";</a:t>
            </a:r>
          </a:p>
          <a:p>
            <a:pPr algn="just"/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effectLst/>
                <a:latin typeface="Corbel" pitchFamily="34" charset="0"/>
                <a:cs typeface="Times New Roman" pitchFamily="18" charset="0"/>
              </a:rPr>
              <a:t>Нормативно-правовые документы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96752"/>
            <a:ext cx="7962088" cy="540060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Приказ Министерства просвещения РФ от 22 марта 2021 г. N 115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начального общего, основного общего и среднего общего образования";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России от 9 сентября 2019 г. N Р-93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"Об утверждении примерного Положения о психолого-педагогическом консилиуме образовательной организации";</a:t>
            </a:r>
          </a:p>
          <a:p>
            <a:pPr algn="just"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"Об организации обучения детей, которые находятся на длительном лечении не могут по состоянию здоровья посещать образовательные организации", утвержденные заместителем Министра просвещения Российской Федерации Т.Ю.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Синюгиной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14 октября 2019 г. и первым заместителем Министра здравоохранения Российской Федерации Т.В. Яковлевой 17 октября 2019 г.;</a:t>
            </a:r>
          </a:p>
          <a:p>
            <a:pPr algn="just"/>
            <a:endParaRPr lang="ru-RU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Письмо Федеральной службы по надзору в сфере образования и науки от 7 августа 2018 г. N 05-283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"Об обучении лиц, находящихся на домашнем обучении";</a:t>
            </a:r>
          </a:p>
          <a:p>
            <a:pPr algn="just"/>
            <a:endParaRPr lang="ru-RU" sz="2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России от 13 июня 2019 г. N ТС-1391/07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"Об организации образования на дому".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effectLst/>
                <a:latin typeface="Corbel" pitchFamily="34" charset="0"/>
              </a:rPr>
              <a:t>Участник</a:t>
            </a:r>
            <a:r>
              <a:rPr lang="ru-RU" sz="3200" b="1" dirty="0">
                <a:effectLst/>
                <a:latin typeface="Corbel" pitchFamily="34" charset="0"/>
              </a:rPr>
              <a:t>и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правовых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отношений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при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организации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обучения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на</a:t>
            </a:r>
            <a:r>
              <a:rPr lang="en-US" sz="3200" b="1" dirty="0">
                <a:effectLst/>
                <a:latin typeface="Corbel" pitchFamily="34" charset="0"/>
              </a:rPr>
              <a:t> </a:t>
            </a:r>
            <a:r>
              <a:rPr lang="en-US" sz="3200" b="1" dirty="0" err="1">
                <a:effectLst/>
                <a:latin typeface="Corbel" pitchFamily="34" charset="0"/>
              </a:rPr>
              <a:t>дому</a:t>
            </a:r>
            <a:endParaRPr lang="ru-RU" sz="3200" b="1" dirty="0">
              <a:effectLst/>
              <a:latin typeface="Corbe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27584" y="2492896"/>
            <a:ext cx="2592288" cy="20162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УЧАЩИЕСЯ</a:t>
            </a:r>
          </a:p>
        </p:txBody>
      </p:sp>
      <p:sp>
        <p:nvSpPr>
          <p:cNvPr id="6" name="Овал 5"/>
          <p:cNvSpPr/>
          <p:nvPr/>
        </p:nvSpPr>
        <p:spPr>
          <a:xfrm>
            <a:off x="6228184" y="2564904"/>
            <a:ext cx="2736304" cy="20162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РОДИТЕЛИ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(законные представители)</a:t>
            </a:r>
          </a:p>
        </p:txBody>
      </p:sp>
      <p:sp>
        <p:nvSpPr>
          <p:cNvPr id="7" name="Овал 6"/>
          <p:cNvSpPr/>
          <p:nvPr/>
        </p:nvSpPr>
        <p:spPr>
          <a:xfrm>
            <a:off x="3131840" y="2492896"/>
            <a:ext cx="3168352" cy="208823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ПЕДАГОГИЧЕСКИЕ РАБОТНИКИ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876256" y="1340768"/>
            <a:ext cx="864096" cy="115212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72000" y="1556792"/>
            <a:ext cx="0" cy="79208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979712" y="1412776"/>
            <a:ext cx="1080120" cy="100811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Задачи надомного обучения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специальных условий для успешного освоения учащимися адаптированной основной общеобразовательной программы;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специальных условий для успешного освоения учащимися дополнительных общеобразовательных программам, адаптированных для их обучения;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специальных условий для реализации программ воспитания учащихся;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специальных условий для социализации учащихся.</a:t>
            </a:r>
          </a:p>
          <a:p>
            <a:pPr algn="just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День открытых дверей\фото\документы-1774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941168"/>
            <a:ext cx="1579240" cy="1579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36712"/>
            <a:ext cx="7498080" cy="5809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effectLst/>
              </a:rPr>
              <a:t>Документы, регламентирующие обучение на дому: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890080" cy="526767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заявление родителей;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 медицинской организации;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заключение ПМПК;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договор об оказании образовательных услуг;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приказ Организации;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индивидуальный учебный план;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календарно-тематическое  планирование </a:t>
            </a:r>
          </a:p>
          <a:p>
            <a:pPr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или СИПР;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индивидуальное расписание занятий.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Индивидуальный учебный план</a:t>
            </a:r>
          </a:p>
        </p:txBody>
      </p:sp>
      <p:pic>
        <p:nvPicPr>
          <p:cNvPr id="16386" name="Picture 2" descr="D:\Downloads\2025-03-04_21-18-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484784"/>
            <a:ext cx="3860890" cy="518457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6388" name="Picture 4" descr="D:\Downloads\2025-03-04_21-26-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937" y="1465036"/>
            <a:ext cx="4031519" cy="520432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effectLst/>
              </a:rPr>
              <a:t>Расписание уроков</a:t>
            </a:r>
          </a:p>
        </p:txBody>
      </p:sp>
      <p:pic>
        <p:nvPicPr>
          <p:cNvPr id="1026" name="Picture 2" descr="D:\Downloads\2025-03-05_17-27-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2607" y="1340768"/>
            <a:ext cx="3877568" cy="511256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 descr="8353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4725144"/>
            <a:ext cx="1944216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1275</TotalTime>
  <Words>972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ГОСУДАРСТВЕННОЕ КАЗЕННОЕ ОБЩЕОБРАЗОВАТЕЛЬНОЕ УЧРЕЖДЕНИЕ КРАСНОДАРСКОГО КРАЯ СПЕЦИАЛЬНАЯ  КОРЕКЦИОННАЯ   ШКОЛА-ИНТЕРНАТ с.ВОРОНЦОВКА </vt:lpstr>
      <vt:lpstr>Надомное обучение -</vt:lpstr>
      <vt:lpstr>Нормативно-правовые документы</vt:lpstr>
      <vt:lpstr> Нормативно-правовые документы</vt:lpstr>
      <vt:lpstr>Участники правовых отношений при организации обучения на дому</vt:lpstr>
      <vt:lpstr>Задачи надомного обучения</vt:lpstr>
      <vt:lpstr>Документы, регламентирующие обучение на дому: </vt:lpstr>
      <vt:lpstr>Индивидуальный учебный план</vt:lpstr>
      <vt:lpstr>Расписание уроков</vt:lpstr>
      <vt:lpstr>Итоговая аттестация учащихся</vt:lpstr>
      <vt:lpstr>Учет успеваемости</vt:lpstr>
      <vt:lpstr>  Взаимодействие участников  образовательных отношений   </vt:lpstr>
      <vt:lpstr>Общие рекомендации  по подготовке и проведению урока  у обучающихся с ОВЗ на дому. </vt:lpstr>
      <vt:lpstr>Обучающиеся на дому  в ГКОУ КК школа-интернат с.Воронцовка  в 2024-2025 учебном году</vt:lpstr>
      <vt:lpstr>Презентация PowerPoint</vt:lpstr>
      <vt:lpstr>Особенности организации обучения  на дому детей с РАС (вариант 8.4)</vt:lpstr>
      <vt:lpstr>Комплекс наглядных и практических методов методов обучения и воспитания детей с РАС</vt:lpstr>
      <vt:lpstr>Комплекс словесных методов обучения и воспитания детей с РАС. </vt:lpstr>
      <vt:lpstr>Особенности организации обучения  на дому детей с РАС (вариант 8.4)</vt:lpstr>
      <vt:lpstr>Использование специальных дидактических материалов и средств  </vt:lpstr>
      <vt:lpstr>Взаимоотношения с родителями обучающегося с РАС (вариант 8.4)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 Иванович</dc:creator>
  <cp:lastModifiedBy>ANNA</cp:lastModifiedBy>
  <cp:revision>116</cp:revision>
  <dcterms:created xsi:type="dcterms:W3CDTF">2025-03-03T17:04:31Z</dcterms:created>
  <dcterms:modified xsi:type="dcterms:W3CDTF">2025-03-13T10:51:19Z</dcterms:modified>
</cp:coreProperties>
</file>